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_rels/notesSlide24.xml.rels" ContentType="application/vnd.openxmlformats-package.relationships+xml"/>
  <Override PartName="/ppt/notesSlides/notesSlide24.xml" ContentType="application/vnd.openxmlformats-officedocument.presentationml.notesSlide+xml"/>
  <Override PartName="/ppt/_rels/presentation.xml.rels" ContentType="application/vnd.openxmlformats-package.relationships+xml"/>
  <Override PartName="/ppt/media/image12.png" ContentType="image/png"/>
  <Override PartName="/ppt/media/image10.png" ContentType="image/png"/>
  <Override PartName="/ppt/media/image6.jpeg" ContentType="image/jpeg"/>
  <Override PartName="/ppt/media/image11.png" ContentType="image/png"/>
  <Override PartName="/ppt/media/image7.jpeg" ContentType="image/jpeg"/>
  <Override PartName="/ppt/media/image18.png" ContentType="image/png"/>
  <Override PartName="/ppt/media/image20.png" ContentType="image/png"/>
  <Override PartName="/ppt/media/image13.png" ContentType="image/png"/>
  <Override PartName="/ppt/media/image4.png" ContentType="image/png"/>
  <Override PartName="/ppt/media/image21.png" ContentType="image/png"/>
  <Override PartName="/ppt/media/image19.png" ContentType="image/png"/>
  <Override PartName="/ppt/media/image1.png" ContentType="image/png"/>
  <Override PartName="/ppt/media/image17.png" ContentType="image/png"/>
  <Override PartName="/ppt/media/image16.png" ContentType="image/png"/>
  <Override PartName="/ppt/media/image15.png" ContentType="image/png"/>
  <Override PartName="/ppt/media/image5.jpeg" ContentType="image/jpeg"/>
  <Override PartName="/ppt/media/image14.png" ContentType="image/png"/>
  <Override PartName="/ppt/media/image2.png" ContentType="image/png"/>
  <Override PartName="/ppt/media/image9.jpeg" ContentType="image/jpeg"/>
  <Override PartName="/ppt/media/image3.png" ContentType="image/png"/>
  <Override PartName="/ppt/media/image8.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GB" sz="4400" spc="-1" strike="noStrike">
                <a:solidFill>
                  <a:srgbClr val="000000"/>
                </a:solidFill>
                <a:latin typeface="Arial"/>
              </a:rPr>
              <a:t>Click to move the slide</a:t>
            </a:r>
            <a:endParaRPr b="0" lang="en-GB" sz="4400" spc="-1" strike="noStrike">
              <a:solidFill>
                <a:srgbClr val="000000"/>
              </a:solidFill>
              <a:latin typeface="Arial"/>
            </a:endParaRPr>
          </a:p>
        </p:txBody>
      </p:sp>
      <p:sp>
        <p:nvSpPr>
          <p:cNvPr id="224"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GB" sz="2000" spc="-1" strike="noStrike">
                <a:solidFill>
                  <a:srgbClr val="000000"/>
                </a:solidFill>
                <a:latin typeface="Arial"/>
              </a:rPr>
              <a:t>Click to edit the notes format</a:t>
            </a:r>
            <a:endParaRPr b="0" lang="en-GB" sz="2000" spc="-1" strike="noStrike">
              <a:solidFill>
                <a:srgbClr val="000000"/>
              </a:solidFill>
              <a:latin typeface="Arial"/>
            </a:endParaRPr>
          </a:p>
        </p:txBody>
      </p:sp>
      <p:sp>
        <p:nvSpPr>
          <p:cNvPr id="225"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GB" sz="1400" spc="-1" strike="noStrike">
                <a:solidFill>
                  <a:srgbClr val="000000"/>
                </a:solidFill>
                <a:latin typeface="Times New Roman"/>
              </a:rPr>
              <a:t>&lt;header&gt;</a:t>
            </a:r>
            <a:endParaRPr b="0" lang="en-GB" sz="1400" spc="-1" strike="noStrike">
              <a:solidFill>
                <a:srgbClr val="000000"/>
              </a:solidFill>
              <a:latin typeface="Times New Roman"/>
            </a:endParaRPr>
          </a:p>
        </p:txBody>
      </p:sp>
      <p:sp>
        <p:nvSpPr>
          <p:cNvPr id="226"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GB" sz="1400" spc="-1" strike="noStrike">
                <a:solidFill>
                  <a:srgbClr val="000000"/>
                </a:solidFill>
                <a:latin typeface="Times New Roman"/>
              </a:defRPr>
            </a:lvl1pPr>
          </a:lstStyle>
          <a:p>
            <a:pPr indent="0" algn="r">
              <a:buNone/>
            </a:pPr>
            <a:r>
              <a:rPr b="0" lang="en-GB" sz="1400" spc="-1" strike="noStrike">
                <a:solidFill>
                  <a:srgbClr val="000000"/>
                </a:solidFill>
                <a:latin typeface="Times New Roman"/>
              </a:rPr>
              <a:t>&lt;date/time&gt;</a:t>
            </a:r>
            <a:endParaRPr b="0" lang="en-GB" sz="1400" spc="-1" strike="noStrike">
              <a:solidFill>
                <a:srgbClr val="000000"/>
              </a:solidFill>
              <a:latin typeface="Times New Roman"/>
            </a:endParaRPr>
          </a:p>
        </p:txBody>
      </p:sp>
      <p:sp>
        <p:nvSpPr>
          <p:cNvPr id="227"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GB" sz="1400" spc="-1" strike="noStrike">
                <a:solidFill>
                  <a:srgbClr val="000000"/>
                </a:solidFill>
                <a:latin typeface="Times New Roman"/>
              </a:defRPr>
            </a:lvl1pPr>
          </a:lstStyle>
          <a:p>
            <a:pPr indent="0">
              <a:buNone/>
            </a:pPr>
            <a:r>
              <a:rPr b="0" lang="en-GB" sz="1400" spc="-1" strike="noStrike">
                <a:solidFill>
                  <a:srgbClr val="000000"/>
                </a:solidFill>
                <a:latin typeface="Times New Roman"/>
              </a:rPr>
              <a:t>&lt;footer&gt;</a:t>
            </a:r>
            <a:endParaRPr b="0" lang="en-GB" sz="1400" spc="-1" strike="noStrike">
              <a:solidFill>
                <a:srgbClr val="000000"/>
              </a:solidFill>
              <a:latin typeface="Times New Roman"/>
            </a:endParaRPr>
          </a:p>
        </p:txBody>
      </p:sp>
      <p:sp>
        <p:nvSpPr>
          <p:cNvPr id="228"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GB" sz="1400" spc="-1" strike="noStrike">
                <a:solidFill>
                  <a:srgbClr val="000000"/>
                </a:solidFill>
                <a:latin typeface="Times New Roman"/>
              </a:defRPr>
            </a:lvl1pPr>
          </a:lstStyle>
          <a:p>
            <a:pPr indent="0" algn="r">
              <a:buNone/>
            </a:pPr>
            <a:fld id="{F3447FA2-48CB-4E6A-9FAC-C6E1C3DB75ED}" type="slidenum">
              <a:rPr b="0" lang="en-GB" sz="1400" spc="-1" strike="noStrike">
                <a:solidFill>
                  <a:srgbClr val="000000"/>
                </a:solidFill>
                <a:latin typeface="Times New Roman"/>
              </a:rPr>
              <a:t>&lt;number&gt;</a:t>
            </a:fld>
            <a:endParaRPr b="0" lang="en-GB"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PlaceHolder 1"/>
          <p:cNvSpPr>
            <a:spLocks noGrp="1"/>
          </p:cNvSpPr>
          <p:nvPr>
            <p:ph type="sldImg"/>
          </p:nvPr>
        </p:nvSpPr>
        <p:spPr>
          <a:xfrm>
            <a:off x="217440" y="812880"/>
            <a:ext cx="7108200" cy="3992040"/>
          </a:xfrm>
          <a:prstGeom prst="rect">
            <a:avLst/>
          </a:prstGeom>
          <a:ln w="0">
            <a:noFill/>
          </a:ln>
        </p:spPr>
      </p:sp>
      <p:sp>
        <p:nvSpPr>
          <p:cNvPr id="400" name="PlaceHolder 2"/>
          <p:cNvSpPr>
            <a:spLocks noGrp="1"/>
          </p:cNvSpPr>
          <p:nvPr>
            <p:ph type="body"/>
          </p:nvPr>
        </p:nvSpPr>
        <p:spPr>
          <a:xfrm>
            <a:off x="756000" y="5078520"/>
            <a:ext cx="6031080" cy="4794480"/>
          </a:xfrm>
          <a:prstGeom prst="rect">
            <a:avLst/>
          </a:prstGeom>
          <a:noFill/>
          <a:ln w="0">
            <a:noFill/>
          </a:ln>
        </p:spPr>
        <p:txBody>
          <a:bodyPr lIns="0" rIns="0" tIns="0" bIns="0" anchor="t">
            <a:noAutofit/>
          </a:bodyPr>
          <a:p>
            <a:pPr marL="216000" indent="0">
              <a:buNone/>
            </a:pPr>
            <a:endParaRPr b="0" lang="en-GB" sz="1800" spc="-1" strike="noStrike">
              <a:solidFill>
                <a:srgbClr val="000000"/>
              </a:solidFill>
              <a:latin typeface="Arial"/>
            </a:endParaRPr>
          </a:p>
        </p:txBody>
      </p:sp>
      <p:sp>
        <p:nvSpPr>
          <p:cNvPr id="401" name="CustomShape 3"/>
          <p:cNvSpPr/>
          <p:nvPr/>
        </p:nvSpPr>
        <p:spPr>
          <a:xfrm>
            <a:off x="4278960" y="10157400"/>
            <a:ext cx="3264120" cy="517680"/>
          </a:xfrm>
          <a:prstGeom prst="rect">
            <a:avLst/>
          </a:prstGeom>
          <a:noFill/>
          <a:ln w="0">
            <a:noFill/>
          </a:ln>
        </p:spPr>
        <p:style>
          <a:lnRef idx="0"/>
          <a:fillRef idx="0"/>
          <a:effectRef idx="0"/>
          <a:fontRef idx="minor"/>
        </p:style>
        <p:txBody>
          <a:bodyPr lIns="0" rIns="0" tIns="0" bIns="0" anchor="b">
            <a:noAutofit/>
          </a:bodyPr>
          <a:p>
            <a:pPr algn="r">
              <a:lnSpc>
                <a:spcPct val="100000"/>
              </a:lnSpc>
            </a:pPr>
            <a:fld id="{06F68AD1-DC8E-49DC-B4DC-51C483200DF3}" type="slidenum">
              <a:rPr b="0" lang="en-US" sz="1400" spc="-1" strike="noStrike">
                <a:solidFill>
                  <a:srgbClr val="000000"/>
                </a:solidFill>
                <a:latin typeface="Times New Roman"/>
                <a:ea typeface="+mn-ea"/>
              </a:rPr>
              <a:t>&lt;number&gt;</a:t>
            </a:fld>
            <a:endParaRPr b="0" lang="en-GB" sz="14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9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9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0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0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1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1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2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2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3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4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4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5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5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6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7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7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8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GB"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19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19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0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GB"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1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GB"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GB"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EED85A8-A32B-47F1-943D-E133BD5242A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2" name="CustomShape 3"/>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5520" cy="545400"/>
          </a:xfrm>
          <a:prstGeom prst="rect">
            <a:avLst/>
          </a:prstGeom>
          <a:ln w="0">
            <a:noFill/>
          </a:ln>
        </p:spPr>
      </p:pic>
      <p:pic>
        <p:nvPicPr>
          <p:cNvPr id="4" name="Grafik 2" descr=""/>
          <p:cNvPicPr/>
          <p:nvPr/>
        </p:nvPicPr>
        <p:blipFill>
          <a:blip r:embed="rId3"/>
          <a:stretch/>
        </p:blipFill>
        <p:spPr>
          <a:xfrm>
            <a:off x="7430400" y="134640"/>
            <a:ext cx="3681360" cy="497520"/>
          </a:xfrm>
          <a:prstGeom prst="rect">
            <a:avLst/>
          </a:prstGeom>
          <a:ln w="0">
            <a:noFill/>
          </a:ln>
        </p:spPr>
      </p:pic>
      <p:sp>
        <p:nvSpPr>
          <p:cNvPr id="5" name="CustomShape 4"/>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3FECAA37-449A-4946-AA5E-0FCF214C36F2}"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48" name="CustomShape 3"/>
          <p:cNvSpPr/>
          <p:nvPr/>
        </p:nvSpPr>
        <p:spPr>
          <a:xfrm>
            <a:off x="912240" y="1268280"/>
            <a:ext cx="919152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Logo_TUC_de_RGB"/>
          <p:cNvPicPr/>
          <p:nvPr/>
        </p:nvPicPr>
        <p:blipFill>
          <a:blip r:embed="rId2"/>
          <a:stretch/>
        </p:blipFill>
        <p:spPr>
          <a:xfrm>
            <a:off x="0" y="0"/>
            <a:ext cx="3035520" cy="545400"/>
          </a:xfrm>
          <a:prstGeom prst="rect">
            <a:avLst/>
          </a:prstGeom>
          <a:ln w="0">
            <a:noFill/>
          </a:ln>
        </p:spPr>
      </p:pic>
      <p:pic>
        <p:nvPicPr>
          <p:cNvPr id="50" name="Grafik 2" descr=""/>
          <p:cNvPicPr/>
          <p:nvPr/>
        </p:nvPicPr>
        <p:blipFill>
          <a:blip r:embed="rId3"/>
          <a:stretch/>
        </p:blipFill>
        <p:spPr>
          <a:xfrm>
            <a:off x="7430400" y="134640"/>
            <a:ext cx="3681360" cy="497520"/>
          </a:xfrm>
          <a:prstGeom prst="rect">
            <a:avLst/>
          </a:prstGeom>
          <a:ln w="0">
            <a:noFill/>
          </a:ln>
        </p:spPr>
      </p:pic>
      <p:sp>
        <p:nvSpPr>
          <p:cNvPr id="51" name="CustomShape 4"/>
          <p:cNvSpPr/>
          <p:nvPr/>
        </p:nvSpPr>
        <p:spPr>
          <a:xfrm>
            <a:off x="11444760" y="0"/>
            <a:ext cx="724680" cy="68335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416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33160A6-0EB4-4819-954D-564F6EECDA9C}"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53" name="CustomShape 6"/>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9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 name="CustomShape 1"/>
          <p:cNvSpPr/>
          <p:nvPr/>
        </p:nvSpPr>
        <p:spPr>
          <a:xfrm>
            <a:off x="11444760" y="0"/>
            <a:ext cx="732240" cy="6841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32" name="CustomShape 2"/>
          <p:cNvSpPr/>
          <p:nvPr/>
        </p:nvSpPr>
        <p:spPr>
          <a:xfrm>
            <a:off x="11438640" y="6453360"/>
            <a:ext cx="749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6D0743C-18D8-4A61-968E-AC21F4EFC99B}"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33" name="CustomShape 3"/>
          <p:cNvSpPr/>
          <p:nvPr/>
        </p:nvSpPr>
        <p:spPr>
          <a:xfrm>
            <a:off x="912240" y="1268280"/>
            <a:ext cx="9199080" cy="352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4" name="Picture 19" descr="Logo_TUC_de_RGB"/>
          <p:cNvPicPr/>
          <p:nvPr/>
        </p:nvPicPr>
        <p:blipFill>
          <a:blip r:embed="rId2"/>
          <a:stretch/>
        </p:blipFill>
        <p:spPr>
          <a:xfrm>
            <a:off x="0" y="0"/>
            <a:ext cx="3043080" cy="552960"/>
          </a:xfrm>
          <a:prstGeom prst="rect">
            <a:avLst/>
          </a:prstGeom>
          <a:ln w="0">
            <a:noFill/>
          </a:ln>
        </p:spPr>
      </p:pic>
      <p:pic>
        <p:nvPicPr>
          <p:cNvPr id="135" name="Grafik 2" descr=""/>
          <p:cNvPicPr/>
          <p:nvPr/>
        </p:nvPicPr>
        <p:blipFill>
          <a:blip r:embed="rId3"/>
          <a:stretch/>
        </p:blipFill>
        <p:spPr>
          <a:xfrm>
            <a:off x="7430400" y="134640"/>
            <a:ext cx="3688920" cy="505080"/>
          </a:xfrm>
          <a:prstGeom prst="rect">
            <a:avLst/>
          </a:prstGeom>
          <a:ln w="0">
            <a:noFill/>
          </a:ln>
        </p:spPr>
      </p:pic>
      <p:sp>
        <p:nvSpPr>
          <p:cNvPr id="136" name="CustomShape 4"/>
          <p:cNvSpPr/>
          <p:nvPr/>
        </p:nvSpPr>
        <p:spPr>
          <a:xfrm>
            <a:off x="11444760" y="0"/>
            <a:ext cx="732240" cy="6841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37" name="CustomShape 5"/>
          <p:cNvSpPr/>
          <p:nvPr/>
        </p:nvSpPr>
        <p:spPr>
          <a:xfrm>
            <a:off x="11438640" y="6453360"/>
            <a:ext cx="74916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0F4E40D2-2C56-44E4-974B-758556DA61DF}" type="slidenum">
              <a:rPr b="0" lang="de-DE" sz="1800" spc="-1" strike="noStrike">
                <a:solidFill>
                  <a:srgbClr val="808080"/>
                </a:solidFill>
                <a:latin typeface="Arial Unicode MS"/>
                <a:ea typeface="DejaVu Sans"/>
              </a:rPr>
              <a:t>&lt;number&gt;</a:t>
            </a:fld>
            <a:endParaRPr b="0" lang="en-GB" sz="1800" spc="-1" strike="noStrike">
              <a:solidFill>
                <a:srgbClr val="000000"/>
              </a:solidFill>
              <a:latin typeface="Arial"/>
            </a:endParaRPr>
          </a:p>
        </p:txBody>
      </p:sp>
      <p:sp>
        <p:nvSpPr>
          <p:cNvPr id="138" name="CustomShape 6"/>
          <p:cNvSpPr/>
          <p:nvPr/>
        </p:nvSpPr>
        <p:spPr>
          <a:xfrm>
            <a:off x="0" y="6642720"/>
            <a:ext cx="12167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4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7" name="CustomShape 1"/>
          <p:cNvSpPr/>
          <p:nvPr/>
        </p:nvSpPr>
        <p:spPr>
          <a:xfrm>
            <a:off x="11444760" y="0"/>
            <a:ext cx="722520" cy="6831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78" name="CustomShape 2"/>
          <p:cNvSpPr/>
          <p:nvPr/>
        </p:nvSpPr>
        <p:spPr>
          <a:xfrm>
            <a:off x="11438640" y="6453360"/>
            <a:ext cx="7394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F459000B-78F0-4149-AA13-31B6608D2D05}" type="slidenum">
              <a:rPr b="0" lang="en-US" sz="1800" spc="-1" strike="noStrike">
                <a:solidFill>
                  <a:srgbClr val="808080"/>
                </a:solidFill>
                <a:latin typeface="Arial"/>
                <a:ea typeface="DejaVu Sans"/>
              </a:rPr>
              <a:t>&lt;number&gt;</a:t>
            </a:fld>
            <a:endParaRPr b="0" lang="en-GB" sz="1800" spc="-1" strike="noStrike">
              <a:solidFill>
                <a:srgbClr val="000000"/>
              </a:solidFill>
              <a:latin typeface="Arial"/>
            </a:endParaRPr>
          </a:p>
        </p:txBody>
      </p:sp>
      <p:sp>
        <p:nvSpPr>
          <p:cNvPr id="179" name="CustomShape 3"/>
          <p:cNvSpPr/>
          <p:nvPr/>
        </p:nvSpPr>
        <p:spPr>
          <a:xfrm>
            <a:off x="912240" y="1268280"/>
            <a:ext cx="9189360" cy="342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80" name="Picture 19" descr="Logo_TUC_de_RGB"/>
          <p:cNvPicPr/>
          <p:nvPr/>
        </p:nvPicPr>
        <p:blipFill>
          <a:blip r:embed="rId2"/>
          <a:stretch/>
        </p:blipFill>
        <p:spPr>
          <a:xfrm>
            <a:off x="0" y="0"/>
            <a:ext cx="3033360" cy="543240"/>
          </a:xfrm>
          <a:prstGeom prst="rect">
            <a:avLst/>
          </a:prstGeom>
          <a:ln w="0">
            <a:noFill/>
          </a:ln>
        </p:spPr>
      </p:pic>
      <p:pic>
        <p:nvPicPr>
          <p:cNvPr id="181" name="Grafik 2" descr=""/>
          <p:cNvPicPr/>
          <p:nvPr/>
        </p:nvPicPr>
        <p:blipFill>
          <a:blip r:embed="rId3"/>
          <a:stretch/>
        </p:blipFill>
        <p:spPr>
          <a:xfrm>
            <a:off x="7430400" y="134640"/>
            <a:ext cx="3679200" cy="495360"/>
          </a:xfrm>
          <a:prstGeom prst="rect">
            <a:avLst/>
          </a:prstGeom>
          <a:ln w="0">
            <a:noFill/>
          </a:ln>
        </p:spPr>
      </p:pic>
      <p:sp>
        <p:nvSpPr>
          <p:cNvPr id="182" name="CustomShape 4"/>
          <p:cNvSpPr/>
          <p:nvPr/>
        </p:nvSpPr>
        <p:spPr>
          <a:xfrm>
            <a:off x="912240" y="1268280"/>
            <a:ext cx="9189360" cy="342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183" name="CustomShape 5"/>
          <p:cNvSpPr/>
          <p:nvPr/>
        </p:nvSpPr>
        <p:spPr>
          <a:xfrm>
            <a:off x="11444760" y="0"/>
            <a:ext cx="722520" cy="68313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84" name="CustomShape 6"/>
          <p:cNvSpPr/>
          <p:nvPr/>
        </p:nvSpPr>
        <p:spPr>
          <a:xfrm>
            <a:off x="0" y="6642720"/>
            <a:ext cx="121654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GB" sz="800" spc="-1" strike="noStrike">
              <a:solidFill>
                <a:srgbClr val="000000"/>
              </a:solidFill>
              <a:latin typeface="Arial"/>
            </a:endParaRPr>
          </a:p>
        </p:txBody>
      </p:sp>
      <p:sp>
        <p:nvSpPr>
          <p:cNvPr id="1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GB" sz="4400" spc="-1" strike="noStrike">
                <a:solidFill>
                  <a:srgbClr val="000000"/>
                </a:solidFill>
                <a:latin typeface="Arial"/>
              </a:rPr>
              <a:t>Click to edit the title text format</a:t>
            </a:r>
            <a:endParaRPr b="0" lang="en-GB" sz="4400" spc="-1" strike="noStrike">
              <a:solidFill>
                <a:srgbClr val="000000"/>
              </a:solidFill>
              <a:latin typeface="Arial"/>
            </a:endParaRPr>
          </a:p>
        </p:txBody>
      </p:sp>
      <p:sp>
        <p:nvSpPr>
          <p:cNvPr id="186"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solidFill>
                  <a:srgbClr val="000000"/>
                </a:solidFill>
                <a:latin typeface="Arial"/>
              </a:rPr>
              <a:t>Click to edit the outline text format</a:t>
            </a:r>
            <a:endParaRPr b="0" lang="en-GB"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GB" sz="2800" spc="-1" strike="noStrike">
                <a:solidFill>
                  <a:srgbClr val="000000"/>
                </a:solidFill>
                <a:latin typeface="Arial"/>
              </a:rPr>
              <a:t>Second Outline Level</a:t>
            </a:r>
            <a:endParaRPr b="0" lang="en-GB"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GB" sz="2400" spc="-1" strike="noStrike">
                <a:solidFill>
                  <a:srgbClr val="000000"/>
                </a:solidFill>
                <a:latin typeface="Arial"/>
              </a:rPr>
              <a:t>Third Outline Level</a:t>
            </a:r>
            <a:endParaRPr b="0" lang="en-GB"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GB" sz="2000" spc="-1" strike="noStrike">
                <a:solidFill>
                  <a:srgbClr val="000000"/>
                </a:solidFill>
                <a:latin typeface="Arial"/>
              </a:rPr>
              <a:t>Fourth Outline Level</a:t>
            </a:r>
            <a:endParaRPr b="0" lang="en-GB"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GB" sz="2000" spc="-1" strike="noStrike">
                <a:solidFill>
                  <a:srgbClr val="000000"/>
                </a:solidFill>
                <a:latin typeface="Arial"/>
              </a:rPr>
              <a:t>Fifth Outline Level</a:t>
            </a:r>
            <a:endParaRPr b="0" lang="en-GB"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GB" sz="2000" spc="-1" strike="noStrike">
                <a:solidFill>
                  <a:srgbClr val="000000"/>
                </a:solidFill>
                <a:latin typeface="Arial"/>
              </a:rPr>
              <a:t>Sixth Outline Level</a:t>
            </a:r>
            <a:endParaRPr b="0" lang="en-GB"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GB" sz="2000" spc="-1" strike="noStrike">
                <a:solidFill>
                  <a:srgbClr val="000000"/>
                </a:solidFill>
                <a:latin typeface="Arial"/>
              </a:rPr>
              <a:t>Seventh Outline Level</a:t>
            </a:r>
            <a:endParaRPr b="0" lang="en-GB"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hyperlink" Target="https://creativecommons.org/licenses/by-nc-nd/2.0/" TargetMode="External"/><Relationship Id="rId2" Type="http://schemas.openxmlformats.org/officeDocument/2006/relationships/hyperlink" Target="https://creativecommons.org/licenses/by-sa/2.0/" TargetMode="External"/><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creativecommons.org/licenses/by-nc/2.0/" TargetMode="External"/><Relationship Id="rId2" Type="http://schemas.openxmlformats.org/officeDocument/2006/relationships/image" Target="../media/image7.jpeg"/><Relationship Id="rId3" Type="http://schemas.openxmlformats.org/officeDocument/2006/relationships/image" Target="../media/image8.png"/><Relationship Id="rId4"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hyperlink" Target="https://www.spiegel.de/wissenschaft/technik/endlager-suche-was-wie-viel-und-wohin-damit-die-deutsche-atommuell-bilanz-a-7a153ba3-029a-4e55-adaf-3312b7427d9e" TargetMode="External"/><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hyperlink" Target="https://creativecommons.org/licenses/by/4.0/" TargetMode="External"/><Relationship Id="rId2" Type="http://schemas.openxmlformats.org/officeDocument/2006/relationships/image" Target="../media/image11.png"/><Relationship Id="rId3" Type="http://schemas.openxmlformats.org/officeDocument/2006/relationships/slideLayout" Target="../slideLayouts/slideLayout37.xml"/>
</Relationships>
</file>

<file path=ppt/slides/_rels/slide22.xml.rels><?xml version="1.0" encoding="UTF-8"?>
<Relationships xmlns="http://schemas.openxmlformats.org/package/2006/relationships"><Relationship Id="rId1" Type="http://schemas.openxmlformats.org/officeDocument/2006/relationships/hyperlink" Target="https://doi.org/10.1016/J.RESCONREC.2017.09.005" TargetMode="External"/><Relationship Id="rId2" Type="http://schemas.openxmlformats.org/officeDocument/2006/relationships/slideLayout" Target="../slideLayouts/slideLayout37.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2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3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hyperlink" Target="https://www.researchgate.net/publication/334520611_Kreislaufwirtschaft_-_Ein_Ausweg_aus_der_sozial-okologischen_Krise" TargetMode="External"/><Relationship Id="rId2" Type="http://schemas.openxmlformats.org/officeDocument/2006/relationships/image" Target="../media/image18.png"/><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hyperlink" Target="https://www.researchgate.net/publication/334520611_Kreislaufwirtschaft_-_Ein_Ausweg_aus_der_sozial-okologischen_Krise" TargetMode="External"/><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42.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43.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6.xml.rels><?xml version="1.0" encoding="UTF-8"?>
<Relationships xmlns="http://schemas.openxmlformats.org/package/2006/relationships"><Relationship Id="rId1" Type="http://schemas.openxmlformats.org/officeDocument/2006/relationships/hyperlink" Target="https://www.ellenmacarthurfoundation.org/" TargetMode="External"/><Relationship Id="rId2" Type="http://schemas.openxmlformats.org/officeDocument/2006/relationships/slideLayout" Target="../slideLayouts/slideLayout37.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527400" y="1412640"/>
            <a:ext cx="10344600" cy="11311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The Limits to Growth: Sustainability and the Circular Economy</a:t>
            </a:r>
            <a:endParaRPr b="0" lang="en-GB" sz="3200" spc="-1" strike="noStrike">
              <a:solidFill>
                <a:srgbClr val="000000"/>
              </a:solidFill>
              <a:latin typeface="Arial"/>
            </a:endParaRPr>
          </a:p>
        </p:txBody>
      </p:sp>
      <p:sp>
        <p:nvSpPr>
          <p:cNvPr id="230" name="CustomShape 2"/>
          <p:cNvSpPr/>
          <p:nvPr/>
        </p:nvSpPr>
        <p:spPr>
          <a:xfrm>
            <a:off x="527400" y="2852640"/>
            <a:ext cx="10344600" cy="23518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5: Circular Economy</a:t>
            </a:r>
            <a:endParaRPr b="0" lang="en-GB" sz="2400" spc="-1" strike="noStrike">
              <a:solidFill>
                <a:srgbClr val="000000"/>
              </a:solidFill>
              <a:latin typeface="Arial"/>
            </a:endParaRPr>
          </a:p>
          <a:p>
            <a:pPr algn="ctr">
              <a:lnSpc>
                <a:spcPct val="100000"/>
              </a:lnSpc>
              <a:spcBef>
                <a:spcPts val="479"/>
              </a:spcBef>
              <a:tabLst>
                <a:tab algn="l" pos="0"/>
              </a:tabLst>
            </a:pPr>
            <a:endParaRPr b="0" lang="en-GB"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GB"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Chintan Patel</a:t>
            </a:r>
            <a:endParaRPr b="0" lang="en-GB"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263520" y="6411600"/>
            <a:ext cx="6466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63" name="Grafik 292" descr=""/>
          <p:cNvPicPr/>
          <p:nvPr/>
        </p:nvPicPr>
        <p:blipFill>
          <a:blip r:embed="rId1"/>
          <a:stretch/>
        </p:blipFill>
        <p:spPr>
          <a:xfrm>
            <a:off x="817560" y="1555560"/>
            <a:ext cx="9818280" cy="5319360"/>
          </a:xfrm>
          <a:prstGeom prst="rect">
            <a:avLst/>
          </a:prstGeom>
          <a:ln w="0">
            <a:noFill/>
          </a:ln>
        </p:spPr>
      </p:pic>
      <p:sp>
        <p:nvSpPr>
          <p:cNvPr id="264" name="CustomShape 2"/>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65"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 – Waste Management as last Step</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CustomShape 1"/>
          <p:cNvSpPr/>
          <p:nvPr/>
        </p:nvSpPr>
        <p:spPr>
          <a:xfrm>
            <a:off x="335520" y="764640"/>
            <a:ext cx="10736640" cy="487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67" name="CustomShape 2"/>
          <p:cNvSpPr/>
          <p:nvPr/>
        </p:nvSpPr>
        <p:spPr>
          <a:xfrm>
            <a:off x="263520" y="6411600"/>
            <a:ext cx="7771320" cy="4006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1. "Landfill at Upernavik" by ulalume – https://www.flickr.com/photos/96649248@N00/43867280734 – </a:t>
            </a:r>
            <a:r>
              <a:rPr b="0" lang="en-US" sz="900" spc="-1" strike="noStrike" u="sng">
                <a:solidFill>
                  <a:srgbClr val="0000ff"/>
                </a:solidFill>
                <a:uFillTx/>
                <a:latin typeface="Roboto"/>
                <a:ea typeface="Roboto"/>
                <a:hlinkClick r:id="rId1"/>
              </a:rPr>
              <a:t>CC BY-NC-ND 2.0</a:t>
            </a:r>
            <a:r>
              <a:rPr b="0" lang="en-US" sz="900" spc="-1" strike="noStrike">
                <a:solidFill>
                  <a:srgbClr val="a6a6a6"/>
                </a:solidFill>
                <a:latin typeface="Roboto"/>
                <a:ea typeface="Roboto"/>
              </a:rPr>
              <a:t>.</a:t>
            </a:r>
            <a:endParaRPr b="0" lang="en-GB" sz="900" spc="-1" strike="noStrike">
              <a:solidFill>
                <a:srgbClr val="000000"/>
              </a:solidFill>
              <a:latin typeface="Arial"/>
            </a:endParaRPr>
          </a:p>
          <a:p>
            <a:pPr>
              <a:lnSpc>
                <a:spcPct val="100000"/>
              </a:lnSpc>
            </a:pPr>
            <a:r>
              <a:rPr b="0" lang="en-US" sz="900" spc="-1" strike="noStrike">
                <a:solidFill>
                  <a:srgbClr val="a6a6a6"/>
                </a:solidFill>
                <a:latin typeface="Roboto"/>
                <a:ea typeface="Roboto"/>
              </a:rPr>
              <a:t>2. Christian Hüpfer – https://flic.kr/p/aKXw2F – </a:t>
            </a:r>
            <a:r>
              <a:rPr b="0" lang="en-US" sz="900" spc="-1" strike="noStrike" u="sng">
                <a:solidFill>
                  <a:srgbClr val="0000ff"/>
                </a:solidFill>
                <a:uFillTx/>
                <a:latin typeface="Roboto"/>
                <a:ea typeface="Roboto"/>
                <a:hlinkClick r:id="rId2"/>
              </a:rPr>
              <a:t>CC BY-SA 2.0</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68" name="Grafik 297" descr=""/>
          <p:cNvPicPr/>
          <p:nvPr/>
        </p:nvPicPr>
        <p:blipFill>
          <a:blip r:embed="rId3"/>
          <a:stretch/>
        </p:blipFill>
        <p:spPr>
          <a:xfrm>
            <a:off x="548640" y="1645920"/>
            <a:ext cx="5108400" cy="3828600"/>
          </a:xfrm>
          <a:prstGeom prst="rect">
            <a:avLst/>
          </a:prstGeom>
          <a:ln w="0">
            <a:noFill/>
          </a:ln>
        </p:spPr>
      </p:pic>
      <p:pic>
        <p:nvPicPr>
          <p:cNvPr id="269" name="Grafik 298" descr=""/>
          <p:cNvPicPr/>
          <p:nvPr/>
        </p:nvPicPr>
        <p:blipFill>
          <a:blip r:embed="rId4"/>
          <a:stretch/>
        </p:blipFill>
        <p:spPr>
          <a:xfrm>
            <a:off x="6035040" y="2661120"/>
            <a:ext cx="4943880" cy="3270600"/>
          </a:xfrm>
          <a:prstGeom prst="rect">
            <a:avLst/>
          </a:prstGeom>
          <a:ln w="0">
            <a:noFill/>
          </a:ln>
        </p:spPr>
      </p:pic>
      <p:sp>
        <p:nvSpPr>
          <p:cNvPr id="270"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72" name="CustomShape 2"/>
          <p:cNvSpPr/>
          <p:nvPr/>
        </p:nvSpPr>
        <p:spPr>
          <a:xfrm>
            <a:off x="263520" y="6411600"/>
            <a:ext cx="10870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"Nuclear waste" by aaadrian365 is licensed with CC BY-NC 2.0. To view a copy of this license, visit </a:t>
            </a:r>
            <a:r>
              <a:rPr b="0" lang="en-US" sz="900" spc="-1" strike="noStrike" u="sng">
                <a:solidFill>
                  <a:srgbClr val="0000ff"/>
                </a:solidFill>
                <a:uFillTx/>
                <a:latin typeface="Roboto"/>
                <a:ea typeface="Roboto"/>
                <a:hlinkClick r:id="rId1"/>
              </a:rPr>
              <a:t>https://creativecommons.org/licenses/by-nc/2.0/</a:t>
            </a:r>
            <a:endParaRPr b="0" lang="en-GB" sz="900" spc="-1" strike="noStrike">
              <a:solidFill>
                <a:srgbClr val="000000"/>
              </a:solidFill>
              <a:latin typeface="Arial"/>
            </a:endParaRPr>
          </a:p>
        </p:txBody>
      </p:sp>
      <p:pic>
        <p:nvPicPr>
          <p:cNvPr id="273" name="Grafik 3_0" descr=""/>
          <p:cNvPicPr/>
          <p:nvPr/>
        </p:nvPicPr>
        <p:blipFill>
          <a:blip r:embed="rId2"/>
          <a:stretch/>
        </p:blipFill>
        <p:spPr>
          <a:xfrm>
            <a:off x="516600" y="1917360"/>
            <a:ext cx="5837400" cy="3008880"/>
          </a:xfrm>
          <a:prstGeom prst="rect">
            <a:avLst/>
          </a:prstGeom>
          <a:ln w="0">
            <a:noFill/>
          </a:ln>
        </p:spPr>
      </p:pic>
      <p:pic>
        <p:nvPicPr>
          <p:cNvPr id="274" name="Grafik 303" descr=""/>
          <p:cNvPicPr/>
          <p:nvPr/>
        </p:nvPicPr>
        <p:blipFill>
          <a:blip r:embed="rId3"/>
          <a:stretch/>
        </p:blipFill>
        <p:spPr>
          <a:xfrm>
            <a:off x="6701400" y="1674360"/>
            <a:ext cx="4509720" cy="3632760"/>
          </a:xfrm>
          <a:prstGeom prst="rect">
            <a:avLst/>
          </a:prstGeom>
          <a:ln w="0">
            <a:noFill/>
          </a:ln>
        </p:spPr>
      </p:pic>
      <p:sp>
        <p:nvSpPr>
          <p:cNvPr id="275"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Nuclear Waste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77" name="CustomShape 2"/>
          <p:cNvSpPr/>
          <p:nvPr/>
        </p:nvSpPr>
        <p:spPr>
          <a:xfrm>
            <a:off x="335520" y="1268640"/>
            <a:ext cx="10738080" cy="502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endParaRPr b="0" lang="en-GB" sz="1800" spc="-1" strike="noStrike">
              <a:solidFill>
                <a:srgbClr val="000000"/>
              </a:solidFill>
              <a:latin typeface="Arial"/>
            </a:endParaRPr>
          </a:p>
          <a:p>
            <a:pPr marL="360" algn="ctr">
              <a:lnSpc>
                <a:spcPct val="100000"/>
              </a:lnSpc>
              <a:spcBef>
                <a:spcPts val="360"/>
              </a:spcBef>
            </a:pPr>
            <a:r>
              <a:rPr b="1" lang="en-US" sz="2800" spc="-1" strike="noStrike">
                <a:solidFill>
                  <a:srgbClr val="ffffff"/>
                </a:solidFill>
                <a:latin typeface="DejaVu Sans"/>
                <a:ea typeface="DejaVu Sans"/>
              </a:rPr>
              <a:t> → </a:t>
            </a:r>
            <a:r>
              <a:rPr b="1" lang="en-US" sz="2800" spc="-1" strike="noStrike">
                <a:solidFill>
                  <a:srgbClr val="ffffff"/>
                </a:solidFill>
                <a:latin typeface="DejaVu Sans"/>
                <a:ea typeface="DejaVu Sans"/>
              </a:rPr>
              <a:t>40,000 generations will have to live with the waste</a:t>
            </a:r>
            <a:endParaRPr b="0" lang="en-GB" sz="2800" spc="-1" strike="noStrike">
              <a:solidFill>
                <a:srgbClr val="000000"/>
              </a:solidFill>
              <a:latin typeface="Arial"/>
            </a:endParaRPr>
          </a:p>
        </p:txBody>
      </p:sp>
      <p:sp>
        <p:nvSpPr>
          <p:cNvPr id="278" name="CustomShape 3"/>
          <p:cNvSpPr/>
          <p:nvPr/>
        </p:nvSpPr>
        <p:spPr>
          <a:xfrm>
            <a:off x="865440" y="2859120"/>
            <a:ext cx="9916920" cy="1868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2 generations profited from cheap nuclear energy</a:t>
            </a:r>
            <a:endParaRPr b="0" lang="en-GB" sz="2400" spc="-1" strike="noStrike">
              <a:solidFill>
                <a:srgbClr val="000000"/>
              </a:solidFill>
              <a:latin typeface="Arial"/>
            </a:endParaRPr>
          </a:p>
          <a:p>
            <a:pPr algn="ctr">
              <a:lnSpc>
                <a:spcPct val="100000"/>
              </a:lnSpc>
            </a:pPr>
            <a:r>
              <a:rPr b="1" lang="en-US" sz="2400" spc="-1" strike="noStrike">
                <a:solidFill>
                  <a:srgbClr val="595959"/>
                </a:solidFill>
                <a:latin typeface="DejaVu Sans"/>
                <a:ea typeface="DejaVu Sans"/>
              </a:rPr>
              <a:t>→ </a:t>
            </a:r>
            <a:r>
              <a:rPr b="1" lang="en-US" sz="2400" spc="-1" strike="noStrike">
                <a:solidFill>
                  <a:srgbClr val="595959"/>
                </a:solidFill>
                <a:latin typeface="DejaVu Sans"/>
                <a:ea typeface="DejaVu Sans"/>
              </a:rPr>
              <a:t>40,000 generation will have to live with the waste</a:t>
            </a:r>
            <a:endParaRPr b="0" lang="en-GB" sz="2400" spc="-1" strike="noStrike">
              <a:solidFill>
                <a:srgbClr val="000000"/>
              </a:solidFill>
              <a:latin typeface="Arial"/>
            </a:endParaRPr>
          </a:p>
        </p:txBody>
      </p:sp>
      <p:sp>
        <p:nvSpPr>
          <p:cNvPr id="279" name="CustomShape 4"/>
          <p:cNvSpPr/>
          <p:nvPr/>
        </p:nvSpPr>
        <p:spPr>
          <a:xfrm>
            <a:off x="263520" y="6411600"/>
            <a:ext cx="10870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u="sng">
                <a:solidFill>
                  <a:srgbClr val="0000ff"/>
                </a:solidFill>
                <a:uFillTx/>
                <a:latin typeface="DejaVu Sans"/>
                <a:ea typeface="Roboto"/>
                <a:hlinkClick r:id="rId1"/>
              </a:rPr>
              <a:t>https://www.spiegel.de/wissenschaft/technik/endlager-suche-was-wie-viel-und-wohin-damit-die-deutsche-atommuell-bilanz-a-7a153ba3-029a-4e55-adaf-3312b7427d9e</a:t>
            </a:r>
            <a:endParaRPr b="0" lang="en-GB" sz="900" spc="-1" strike="noStrike">
              <a:solidFill>
                <a:srgbClr val="000000"/>
              </a:solidFill>
              <a:latin typeface="Arial"/>
            </a:endParaRPr>
          </a:p>
        </p:txBody>
      </p:sp>
      <p:sp>
        <p:nvSpPr>
          <p:cNvPr id="280" name="CustomShape 5"/>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Nuclear Waste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pic>
        <p:nvPicPr>
          <p:cNvPr id="282" name="Grafik 311" descr=""/>
          <p:cNvPicPr/>
          <p:nvPr/>
        </p:nvPicPr>
        <p:blipFill>
          <a:blip r:embed="rId1"/>
          <a:stretch/>
        </p:blipFill>
        <p:spPr>
          <a:xfrm>
            <a:off x="2514600" y="1734840"/>
            <a:ext cx="5296680" cy="3970080"/>
          </a:xfrm>
          <a:prstGeom prst="rect">
            <a:avLst/>
          </a:prstGeom>
          <a:ln w="0">
            <a:noFill/>
          </a:ln>
        </p:spPr>
      </p:pic>
      <p:sp>
        <p:nvSpPr>
          <p:cNvPr id="283" name="CustomShape 2"/>
          <p:cNvSpPr/>
          <p:nvPr/>
        </p:nvSpPr>
        <p:spPr>
          <a:xfrm>
            <a:off x="263520" y="6051600"/>
            <a:ext cx="10870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"Pollution Plastique" by Mouenthias is licensed with CC BY-SA 4.0. To view a copy of this license, visit </a:t>
            </a:r>
            <a:r>
              <a:rPr b="0" lang="en-US" sz="900" spc="-1" strike="noStrike" u="sng">
                <a:solidFill>
                  <a:srgbClr val="0000ff"/>
                </a:solidFill>
                <a:uFillTx/>
                <a:latin typeface="Roboto"/>
                <a:ea typeface="Roboto"/>
                <a:hlinkClick r:id="rId2"/>
              </a:rPr>
              <a:t>https://creativecommons.org/licenses/by-sa/4.0/</a:t>
            </a:r>
            <a:endParaRPr b="0" lang="en-GB" sz="900" spc="-1" strike="noStrike">
              <a:solidFill>
                <a:srgbClr val="000000"/>
              </a:solidFill>
              <a:latin typeface="Arial"/>
            </a:endParaRPr>
          </a:p>
        </p:txBody>
      </p:sp>
      <p:sp>
        <p:nvSpPr>
          <p:cNvPr id="284" name="CustomShape 3"/>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Horrible Waste Management – Plastic</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86" name="CustomShape 2"/>
          <p:cNvSpPr/>
          <p:nvPr/>
        </p:nvSpPr>
        <p:spPr>
          <a:xfrm>
            <a:off x="335520" y="1268280"/>
            <a:ext cx="10625400" cy="50223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Recycling often requires a lot of energy</a:t>
            </a: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Some materials cannot be recycled at all (yet)</a:t>
            </a: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Impurities are challenging</a:t>
            </a: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Often requires a lot of manual labor</a:t>
            </a: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Recycled material often with lower quality than input material</a:t>
            </a:r>
            <a:endParaRPr b="0" lang="en-GB" sz="1800" spc="-1" strike="noStrike">
              <a:solidFill>
                <a:srgbClr val="000000"/>
              </a:solidFill>
              <a:latin typeface="Arial"/>
            </a:endParaRPr>
          </a:p>
          <a:p>
            <a:pPr marL="195120" indent="-18036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False sense of safety!</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I am </a:t>
            </a:r>
            <a:r>
              <a:rPr b="1" lang="en-US" sz="1800" spc="-1" strike="noStrike" u="sng">
                <a:solidFill>
                  <a:srgbClr val="000000"/>
                </a:solidFill>
                <a:uFillTx/>
                <a:latin typeface="DejaVu Sans"/>
                <a:ea typeface="DejaVu Sans"/>
              </a:rPr>
              <a:t>not</a:t>
            </a:r>
            <a:r>
              <a:rPr b="1" lang="en-US" sz="1800" spc="-1" strike="noStrike">
                <a:solidFill>
                  <a:srgbClr val="000000"/>
                </a:solidFill>
                <a:latin typeface="DejaVu Sans"/>
                <a:ea typeface="DejaVu Sans"/>
              </a:rPr>
              <a:t> saying you should stop recycling!</a:t>
            </a:r>
            <a:endParaRPr b="0" lang="en-GB" sz="1800" spc="-1" strike="noStrike">
              <a:solidFill>
                <a:srgbClr val="000000"/>
              </a:solidFill>
              <a:latin typeface="Arial"/>
            </a:endParaRPr>
          </a:p>
          <a:p>
            <a:pPr algn="ctr">
              <a:lnSpc>
                <a:spcPct val="100000"/>
              </a:lnSpc>
              <a:spcBef>
                <a:spcPts val="360"/>
              </a:spcBef>
            </a:pPr>
            <a:r>
              <a:rPr b="1"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Recycling is great but it is better to make sure that we do not have to recycle anything.</a:t>
            </a:r>
            <a:endParaRPr b="0" lang="en-GB"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Buying less (e.g., only the essentials) is way more effective.</a:t>
            </a:r>
            <a:endParaRPr b="0" lang="en-GB" sz="1800" spc="-1" strike="noStrike">
              <a:solidFill>
                <a:srgbClr val="000000"/>
              </a:solidFill>
              <a:latin typeface="Arial"/>
            </a:endParaRPr>
          </a:p>
        </p:txBody>
      </p:sp>
      <p:sp>
        <p:nvSpPr>
          <p:cNvPr id="287"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Limits to Recycling</a:t>
            </a:r>
            <a:endParaRPr b="0" lang="en-GB" sz="2200" spc="-1" strike="noStrike">
              <a:solidFill>
                <a:srgbClr val="000000"/>
              </a:solidFill>
              <a:latin typeface="Arial"/>
            </a:endParaRPr>
          </a:p>
        </p:txBody>
      </p:sp>
      <p:sp>
        <p:nvSpPr>
          <p:cNvPr id="288" name="CustomShape 4"/>
          <p:cNvSpPr/>
          <p:nvPr/>
        </p:nvSpPr>
        <p:spPr>
          <a:xfrm>
            <a:off x="335520" y="5943600"/>
            <a:ext cx="3462840" cy="1076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i="1" lang="en-US" sz="1500" spc="-1" strike="noStrike">
                <a:solidFill>
                  <a:srgbClr val="000000"/>
                </a:solidFill>
                <a:latin typeface="DejaVu Sans"/>
                <a:ea typeface="DejaVu Sans"/>
              </a:rPr>
              <a:t>“</a:t>
            </a:r>
            <a:r>
              <a:rPr b="0" i="1" lang="en-US" sz="1500" spc="-1" strike="noStrike">
                <a:solidFill>
                  <a:srgbClr val="000000"/>
                </a:solidFill>
                <a:latin typeface="DejaVu Sans"/>
                <a:ea typeface="DejaVu Sans"/>
              </a:rPr>
              <a:t>We buy things we don't need, to impress people we don't like.” - Tyler Durden / Chuck Palahniuk</a:t>
            </a:r>
            <a:endParaRPr b="0" lang="en-GB"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1268640"/>
            <a:ext cx="10739160" cy="5026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2800" spc="-1" strike="noStrike">
                <a:solidFill>
                  <a:srgbClr val="595959"/>
                </a:solidFill>
                <a:latin typeface="DejaVu Sans"/>
                <a:ea typeface="DejaVu Sans"/>
              </a:rPr>
              <a:t>Waste = Inefficiency</a:t>
            </a:r>
            <a:endParaRPr b="0" lang="en-GB" sz="2800" spc="-1" strike="noStrike">
              <a:solidFill>
                <a:srgbClr val="000000"/>
              </a:solidFill>
              <a:latin typeface="Arial"/>
            </a:endParaRPr>
          </a:p>
        </p:txBody>
      </p:sp>
      <p:sp>
        <p:nvSpPr>
          <p:cNvPr id="290" name="CustomShape 2"/>
          <p:cNvSpPr/>
          <p:nvPr/>
        </p:nvSpPr>
        <p:spPr>
          <a:xfrm>
            <a:off x="3526920" y="2859120"/>
            <a:ext cx="4341960" cy="1869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263520" y="6415200"/>
            <a:ext cx="646416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292" name="Grafik 321" descr=""/>
          <p:cNvPicPr/>
          <p:nvPr/>
        </p:nvPicPr>
        <p:blipFill>
          <a:blip r:embed="rId1"/>
          <a:stretch/>
        </p:blipFill>
        <p:spPr>
          <a:xfrm>
            <a:off x="343800" y="1749240"/>
            <a:ext cx="11300760" cy="3726360"/>
          </a:xfrm>
          <a:prstGeom prst="rect">
            <a:avLst/>
          </a:prstGeom>
          <a:ln w="0">
            <a:noFill/>
          </a:ln>
        </p:spPr>
      </p:pic>
      <p:sp>
        <p:nvSpPr>
          <p:cNvPr id="293" name="CustomShape 2"/>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From Linear to Circular</a:t>
            </a:r>
            <a:endParaRPr b="0" lang="en-GB" sz="2200" spc="-1" strike="noStrike">
              <a:solidFill>
                <a:srgbClr val="000000"/>
              </a:solidFill>
              <a:latin typeface="Arial"/>
            </a:endParaRPr>
          </a:p>
        </p:txBody>
      </p:sp>
      <p:sp>
        <p:nvSpPr>
          <p:cNvPr id="294" name="CustomShape 3"/>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96" name="CustomShape 2"/>
          <p:cNvSpPr/>
          <p:nvPr/>
        </p:nvSpPr>
        <p:spPr>
          <a:xfrm>
            <a:off x="335520" y="1268280"/>
            <a:ext cx="10731600" cy="50191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Environmental pollution / waste</a:t>
            </a:r>
            <a:endParaRPr b="0" lang="en-GB" sz="1800" spc="-1" strike="noStrike">
              <a:solidFill>
                <a:srgbClr val="000000"/>
              </a:solidFill>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Waste of resources</a:t>
            </a:r>
            <a:endParaRPr b="0" lang="en-GB"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Just recycling is not gonna do it</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a:solidFill>
                  <a:srgbClr val="ffffff"/>
                </a:solidFill>
                <a:latin typeface="DejaVu Sans"/>
                <a:ea typeface="DejaVu Sans"/>
              </a:rPr>
              <a:t>Therefore:</a:t>
            </a:r>
            <a:endParaRPr b="0" lang="en-GB" sz="1800" spc="-1" strike="noStrike">
              <a:solidFill>
                <a:srgbClr val="000000"/>
              </a:solidFill>
              <a:latin typeface="Arial"/>
            </a:endParaRPr>
          </a:p>
          <a:p>
            <a:pPr>
              <a:lnSpc>
                <a:spcPct val="100000"/>
              </a:lnSpc>
            </a:pPr>
            <a:r>
              <a:rPr b="0" lang="en-US" sz="1800" spc="-1" strike="noStrike">
                <a:solidFill>
                  <a:srgbClr val="ffffff"/>
                </a:solidFill>
                <a:latin typeface="DejaVu Sans"/>
                <a:ea typeface="DejaVu Sans"/>
              </a:rPr>
              <a:t>Consume less</a:t>
            </a:r>
            <a:endParaRPr b="0" lang="en-GB" sz="1800" spc="-1" strike="noStrike">
              <a:solidFill>
                <a:srgbClr val="000000"/>
              </a:solidFill>
              <a:latin typeface="Arial"/>
            </a:endParaRPr>
          </a:p>
          <a:p>
            <a:pPr>
              <a:lnSpc>
                <a:spcPct val="100000"/>
              </a:lnSpc>
            </a:pPr>
            <a:r>
              <a:rPr b="0" lang="en-US" sz="1800" spc="-1" strike="noStrike">
                <a:solidFill>
                  <a:srgbClr val="ffffff"/>
                </a:solidFill>
                <a:latin typeface="DejaVu Sans"/>
                <a:ea typeface="DejaVu Sans"/>
              </a:rPr>
              <a:t>Make stuff last longer</a:t>
            </a:r>
            <a:endParaRPr b="0" lang="en-GB" sz="1800" spc="-1" strike="noStrike">
              <a:solidFill>
                <a:srgbClr val="000000"/>
              </a:solidFill>
              <a:latin typeface="Arial"/>
            </a:endParaRPr>
          </a:p>
          <a:p>
            <a:pPr>
              <a:lnSpc>
                <a:spcPct val="100000"/>
              </a:lnSpc>
            </a:pPr>
            <a:r>
              <a:rPr b="0" lang="en-US" sz="1800" spc="-1" strike="noStrike">
                <a:solidFill>
                  <a:srgbClr val="ffffff"/>
                </a:solidFill>
                <a:latin typeface="DejaVu Sans"/>
                <a:ea typeface="DejaVu Sans"/>
              </a:rPr>
              <a:t>Maximize resource utilization</a:t>
            </a:r>
            <a:endParaRPr b="0" lang="en-GB" sz="1800" spc="-1" strike="noStrike">
              <a:solidFill>
                <a:srgbClr val="000000"/>
              </a:solidFill>
              <a:latin typeface="Arial"/>
            </a:endParaRPr>
          </a:p>
        </p:txBody>
      </p:sp>
      <p:sp>
        <p:nvSpPr>
          <p:cNvPr id="297" name="CustomShape 3"/>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Main Challenges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99" name="CustomShape 2"/>
          <p:cNvSpPr/>
          <p:nvPr/>
        </p:nvSpPr>
        <p:spPr>
          <a:xfrm>
            <a:off x="335520" y="1268280"/>
            <a:ext cx="10731600" cy="50191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Environmental pollution / waste</a:t>
            </a:r>
            <a:endParaRPr b="0" lang="en-GB" sz="1800" spc="-1" strike="noStrike">
              <a:solidFill>
                <a:srgbClr val="000000"/>
              </a:solidFill>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Waste of resources</a:t>
            </a:r>
            <a:endParaRPr b="0" lang="en-GB"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Just recycling is not gonna do it</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marL="216000" indent="-214920">
              <a:lnSpc>
                <a:spcPct val="100000"/>
              </a:lnSpc>
              <a:buClr>
                <a:srgbClr val="008c4f"/>
              </a:buClr>
              <a:buFont typeface="OpenSymbol"/>
              <a:buChar char="▪"/>
            </a:pPr>
            <a:r>
              <a:rPr b="0" lang="en-US" sz="1800" spc="-1" strike="noStrike">
                <a:solidFill>
                  <a:srgbClr val="000000"/>
                </a:solidFill>
                <a:latin typeface="DejaVu Sans"/>
                <a:ea typeface="DejaVu Sans"/>
              </a:rPr>
              <a:t>Therefore:</a:t>
            </a:r>
            <a:endParaRPr b="0" lang="en-GB"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Consume less</a:t>
            </a:r>
            <a:endParaRPr b="0" lang="en-GB"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Make stuff last longer</a:t>
            </a:r>
            <a:endParaRPr b="0" lang="en-GB" sz="1800" spc="-1" strike="noStrike">
              <a:solidFill>
                <a:srgbClr val="000000"/>
              </a:solidFill>
              <a:latin typeface="Arial"/>
            </a:endParaRPr>
          </a:p>
          <a:p>
            <a:pPr lvl="1" marL="432000" indent="-214920">
              <a:lnSpc>
                <a:spcPct val="100000"/>
              </a:lnSpc>
              <a:buClr>
                <a:srgbClr val="008c4f"/>
              </a:buClr>
              <a:buSzPct val="45000"/>
              <a:buFont typeface="OpenSymbol"/>
              <a:buChar char="—"/>
            </a:pPr>
            <a:r>
              <a:rPr b="0" lang="en-US" sz="1800" spc="-1" strike="noStrike">
                <a:solidFill>
                  <a:srgbClr val="000000"/>
                </a:solidFill>
                <a:latin typeface="DejaVu Sans"/>
                <a:ea typeface="DejaVu Sans"/>
              </a:rPr>
              <a:t>Maximize resource utilization</a:t>
            </a:r>
            <a:endParaRPr b="0" lang="en-GB" sz="1800" spc="-1" strike="noStrike">
              <a:solidFill>
                <a:srgbClr val="000000"/>
              </a:solidFill>
              <a:latin typeface="Arial"/>
            </a:endParaRPr>
          </a:p>
        </p:txBody>
      </p:sp>
      <p:sp>
        <p:nvSpPr>
          <p:cNvPr id="300" name="CustomShape 3"/>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 – Main Challenges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CustomShape 1"/>
          <p:cNvSpPr/>
          <p:nvPr/>
        </p:nvSpPr>
        <p:spPr>
          <a:xfrm>
            <a:off x="335520" y="764640"/>
            <a:ext cx="1072872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GB" sz="2400" spc="-1" strike="noStrike">
              <a:solidFill>
                <a:srgbClr val="000000"/>
              </a:solidFill>
              <a:latin typeface="Arial"/>
            </a:endParaRPr>
          </a:p>
        </p:txBody>
      </p:sp>
      <p:sp>
        <p:nvSpPr>
          <p:cNvPr id="232" name="CustomShape 2"/>
          <p:cNvSpPr/>
          <p:nvPr/>
        </p:nvSpPr>
        <p:spPr>
          <a:xfrm>
            <a:off x="335520" y="1268280"/>
            <a:ext cx="10728720" cy="501624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GB" sz="1800" spc="-1" strike="noStrike">
              <a:solidFill>
                <a:srgbClr val="000000"/>
              </a:solidFill>
              <a:latin typeface="Arial"/>
            </a:endParaRPr>
          </a:p>
          <a:p>
            <a:pPr marL="195120" indent="-176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76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335520" y="4406760"/>
            <a:ext cx="10726920" cy="133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The Circular economy</a:t>
            </a:r>
            <a:endParaRPr b="0" lang="en-GB" sz="3000" spc="-1" strike="noStrike">
              <a:solidFill>
                <a:srgbClr val="000000"/>
              </a:solidFill>
              <a:latin typeface="Arial"/>
            </a:endParaRPr>
          </a:p>
        </p:txBody>
      </p:sp>
      <p:sp>
        <p:nvSpPr>
          <p:cNvPr id="302" name="CustomShape 2"/>
          <p:cNvSpPr/>
          <p:nvPr/>
        </p:nvSpPr>
        <p:spPr>
          <a:xfrm>
            <a:off x="335520" y="2906640"/>
            <a:ext cx="10726920" cy="147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Circular Economy </a:t>
            </a:r>
            <a:endParaRPr b="0" lang="en-GB" sz="2400" spc="-1" strike="noStrike">
              <a:solidFill>
                <a:srgbClr val="000000"/>
              </a:solidFill>
              <a:latin typeface="Arial"/>
            </a:endParaRPr>
          </a:p>
        </p:txBody>
      </p:sp>
      <p:sp>
        <p:nvSpPr>
          <p:cNvPr id="304" name="CustomShape 2"/>
          <p:cNvSpPr/>
          <p:nvPr/>
        </p:nvSpPr>
        <p:spPr>
          <a:xfrm>
            <a:off x="263520" y="6411600"/>
            <a:ext cx="10426320" cy="382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Center for Digital Technologies (DIGIT) (2022) –  https://www.digit-research.de/fileadmin/DIGIT/Presse_und_News/Downloads/Grafikpaket_Reallabor_DCE_Kreislaufmodell_V2_ccby.zip – </a:t>
            </a:r>
            <a:r>
              <a:rPr b="0" lang="de-DE" sz="900" spc="-1" strike="noStrike" u="sng">
                <a:solidFill>
                  <a:srgbClr val="0000ff"/>
                </a:solidFill>
                <a:uFillTx/>
                <a:latin typeface="Roboto"/>
                <a:ea typeface="Roboto"/>
                <a:hlinkClick r:id="rId1"/>
              </a:rPr>
              <a:t>CC BY 4.0.</a:t>
            </a:r>
            <a:endParaRPr b="0" lang="en-GB" sz="900" spc="-1" strike="noStrike">
              <a:solidFill>
                <a:srgbClr val="000000"/>
              </a:solidFill>
              <a:latin typeface="Arial"/>
            </a:endParaRPr>
          </a:p>
        </p:txBody>
      </p:sp>
      <p:pic>
        <p:nvPicPr>
          <p:cNvPr id="305" name="Grafik 334" descr=""/>
          <p:cNvPicPr/>
          <p:nvPr/>
        </p:nvPicPr>
        <p:blipFill>
          <a:blip r:embed="rId2"/>
          <a:stretch/>
        </p:blipFill>
        <p:spPr>
          <a:xfrm>
            <a:off x="2772000" y="670680"/>
            <a:ext cx="6609240" cy="661824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263520" y="6411600"/>
            <a:ext cx="91130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Kirchherr, J., Reike, D., &amp; Hekkert, M. (2017) </a:t>
            </a:r>
            <a:r>
              <a:rPr b="0" lang="de-DE" sz="900" spc="-1" strike="noStrike">
                <a:solidFill>
                  <a:srgbClr val="a6a6a6"/>
                </a:solidFill>
                <a:latin typeface="Roboto"/>
                <a:ea typeface="Roboto"/>
              </a:rPr>
              <a:t>– </a:t>
            </a:r>
            <a:r>
              <a:rPr b="0" lang="en-US" sz="900" spc="-1" strike="noStrike">
                <a:solidFill>
                  <a:srgbClr val="a6a6a6"/>
                </a:solidFill>
                <a:latin typeface="Roboto"/>
                <a:ea typeface="Roboto"/>
              </a:rPr>
              <a:t>Conceptualizing the circular economy: An analysis of 114 definitions. Resources, conservation and recycling, 127, 221-232.</a:t>
            </a:r>
            <a:endParaRPr b="0" lang="en-GB" sz="900" spc="-1" strike="noStrike">
              <a:solidFill>
                <a:srgbClr val="000000"/>
              </a:solidFill>
              <a:latin typeface="Arial"/>
            </a:endParaRPr>
          </a:p>
        </p:txBody>
      </p:sp>
      <p:sp>
        <p:nvSpPr>
          <p:cNvPr id="307" name="CustomShape 2"/>
          <p:cNvSpPr/>
          <p:nvPr/>
        </p:nvSpPr>
        <p:spPr>
          <a:xfrm>
            <a:off x="349200" y="1600200"/>
            <a:ext cx="9590400" cy="3418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800" spc="-1" strike="noStrike">
                <a:solidFill>
                  <a:srgbClr val="000000"/>
                </a:solidFill>
                <a:latin typeface="DejaVu Sans"/>
                <a:ea typeface="DejaVu Sans"/>
              </a:rPr>
              <a:t>“</a:t>
            </a:r>
            <a:r>
              <a:rPr b="1" lang="en-US" sz="2800" spc="-1" strike="noStrike">
                <a:solidFill>
                  <a:srgbClr val="000000"/>
                </a:solidFill>
                <a:latin typeface="DejaVu Sans"/>
                <a:ea typeface="DejaVu Sans"/>
              </a:rPr>
              <a:t>Conceptualizing the circular economy: An analysis of 114 definitions.”</a:t>
            </a:r>
            <a:endParaRPr b="0" lang="en-GB" sz="2800" spc="-1" strike="noStrike">
              <a:solidFill>
                <a:srgbClr val="000000"/>
              </a:solidFill>
              <a:latin typeface="Arial"/>
            </a:endParaRPr>
          </a:p>
          <a:p>
            <a:pPr>
              <a:lnSpc>
                <a:spcPct val="100000"/>
              </a:lnSpc>
            </a:pPr>
            <a:endParaRPr b="0" lang="en-GB" sz="2800" spc="-1" strike="noStrike">
              <a:solidFill>
                <a:srgbClr val="000000"/>
              </a:solidFill>
              <a:latin typeface="Arial"/>
            </a:endParaRPr>
          </a:p>
          <a:p>
            <a:pPr>
              <a:lnSpc>
                <a:spcPct val="100000"/>
              </a:lnSpc>
            </a:pPr>
            <a:endParaRPr b="0" lang="en-GB" sz="2800" spc="-1" strike="noStrike">
              <a:solidFill>
                <a:srgbClr val="000000"/>
              </a:solidFill>
              <a:latin typeface="Arial"/>
            </a:endParaRPr>
          </a:p>
          <a:p>
            <a:pPr>
              <a:lnSpc>
                <a:spcPct val="100000"/>
              </a:lnSpc>
            </a:pPr>
            <a:endParaRPr b="0" lang="en-GB" sz="2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Kirchherr, Julian, Denise Reike and Marko P. Hekkert.  Resources Conservation and Recycling 127 (2017): 221-232.</a:t>
            </a: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endParaRPr b="0" lang="en-GB" sz="1800" spc="-1" strike="noStrike">
              <a:solidFill>
                <a:srgbClr val="000000"/>
              </a:solidFill>
              <a:latin typeface="Arial"/>
            </a:endParaRPr>
          </a:p>
          <a:p>
            <a:pPr>
              <a:lnSpc>
                <a:spcPct val="100000"/>
              </a:lnSpc>
            </a:pPr>
            <a:r>
              <a:rPr b="0" lang="en-US" sz="1800" spc="-1" strike="noStrike" u="sng">
                <a:solidFill>
                  <a:srgbClr val="0000ff"/>
                </a:solidFill>
                <a:uFillTx/>
                <a:latin typeface="DejaVu Sans"/>
                <a:ea typeface="DejaVu Sans"/>
                <a:hlinkClick r:id="rId1"/>
              </a:rPr>
              <a:t>https://doi.org/10.1016/J.RESCONREC.2017.09.005</a:t>
            </a:r>
            <a:endParaRPr b="0" lang="en-GB" sz="1800" spc="-1" strike="noStrike">
              <a:solidFill>
                <a:srgbClr val="000000"/>
              </a:solidFill>
              <a:latin typeface="Arial"/>
            </a:endParaRPr>
          </a:p>
        </p:txBody>
      </p:sp>
      <p:sp>
        <p:nvSpPr>
          <p:cNvPr id="308"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09"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263520" y="6381000"/>
            <a:ext cx="7549560" cy="5011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https://www.ellenmacarthurfoundation.org/assets/downloads/publications/Ellen-MacArthur-Foundation-Towards-the-Circular-Economy-vol.1.pdf</a:t>
            </a:r>
            <a:endParaRPr b="0" lang="en-GB" sz="900" spc="-1" strike="noStrike">
              <a:solidFill>
                <a:srgbClr val="000000"/>
              </a:solidFill>
              <a:latin typeface="Arial"/>
            </a:endParaRPr>
          </a:p>
          <a:p>
            <a:pPr>
              <a:lnSpc>
                <a:spcPct val="100000"/>
              </a:lnSpc>
            </a:pPr>
            <a:endParaRPr b="0" lang="en-GB" sz="900" spc="-1" strike="noStrike">
              <a:solidFill>
                <a:srgbClr val="000000"/>
              </a:solidFill>
              <a:latin typeface="Arial"/>
            </a:endParaRPr>
          </a:p>
        </p:txBody>
      </p:sp>
      <p:sp>
        <p:nvSpPr>
          <p:cNvPr id="311" name="CustomShape 2"/>
          <p:cNvSpPr/>
          <p:nvPr/>
        </p:nvSpPr>
        <p:spPr>
          <a:xfrm>
            <a:off x="419760" y="1655280"/>
            <a:ext cx="10567800" cy="19839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GB"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GB" sz="1800" spc="-1" strike="noStrike">
              <a:solidFill>
                <a:srgbClr val="000000"/>
              </a:solidFill>
              <a:latin typeface="Arial"/>
            </a:endParaRPr>
          </a:p>
        </p:txBody>
      </p:sp>
      <p:sp>
        <p:nvSpPr>
          <p:cNvPr id="312"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13"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263520" y="6129000"/>
            <a:ext cx="754956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https://www.ellenmacarthurfoundation.org/assets/downloads/publications/Ellen-MacArthur-Foundation-Towards-the-Circular-Economy-vol.1.pdf</a:t>
            </a:r>
            <a:endParaRPr b="0" lang="en-GB" sz="900" spc="-1" strike="noStrike">
              <a:solidFill>
                <a:srgbClr val="000000"/>
              </a:solidFill>
              <a:latin typeface="Arial"/>
            </a:endParaRPr>
          </a:p>
          <a:p>
            <a:pPr>
              <a:lnSpc>
                <a:spcPct val="100000"/>
              </a:lnSpc>
            </a:pPr>
            <a:r>
              <a:rPr b="0" lang="de-DE" sz="900" spc="-1" strike="noStrike">
                <a:solidFill>
                  <a:srgbClr val="a6a6a6"/>
                </a:solidFill>
                <a:latin typeface="Roboto"/>
                <a:ea typeface="Roboto"/>
              </a:rPr>
              <a:t>https://www.europarl.europa.eu/news/en/headlines/economy/20151201STO05603/circular-economy-definition-importance-and-benefts</a:t>
            </a:r>
            <a:endParaRPr b="0" lang="en-GB" sz="900" spc="-1" strike="noStrike">
              <a:solidFill>
                <a:srgbClr val="000000"/>
              </a:solidFill>
              <a:latin typeface="Arial"/>
            </a:endParaRPr>
          </a:p>
          <a:p>
            <a:pPr>
              <a:lnSpc>
                <a:spcPct val="100000"/>
              </a:lnSpc>
            </a:pPr>
            <a:endParaRPr b="0" lang="en-GB" sz="900" spc="-1" strike="noStrike">
              <a:solidFill>
                <a:srgbClr val="000000"/>
              </a:solidFill>
              <a:latin typeface="Arial"/>
            </a:endParaRPr>
          </a:p>
        </p:txBody>
      </p:sp>
      <p:sp>
        <p:nvSpPr>
          <p:cNvPr id="315" name="CustomShape 2"/>
          <p:cNvSpPr/>
          <p:nvPr/>
        </p:nvSpPr>
        <p:spPr>
          <a:xfrm>
            <a:off x="419760" y="1655280"/>
            <a:ext cx="10567800" cy="198396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A circular economy is an industrial system that is restorative or regenerative by intention and design. It replaces the ‘end-of-life’ concept with restoration, shifts towards the use of renewable energy, eliminates the use of toxic chemicals, which impair reuse, and aims for the elimination of waste through the superior design of materials, products, systems, and, within this, business models.” </a:t>
            </a:r>
            <a:endParaRPr b="0" lang="en-GB"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Ellen MacArthur Foundation</a:t>
            </a:r>
            <a:endParaRPr b="0" lang="en-GB" sz="1800" spc="-1" strike="noStrike">
              <a:solidFill>
                <a:srgbClr val="000000"/>
              </a:solidFill>
              <a:latin typeface="Arial"/>
            </a:endParaRPr>
          </a:p>
        </p:txBody>
      </p:sp>
      <p:sp>
        <p:nvSpPr>
          <p:cNvPr id="316" name="CustomShape 3"/>
          <p:cNvSpPr/>
          <p:nvPr/>
        </p:nvSpPr>
        <p:spPr>
          <a:xfrm>
            <a:off x="419760" y="3995280"/>
            <a:ext cx="10567800" cy="1475280"/>
          </a:xfrm>
          <a:prstGeom prst="roundRect">
            <a:avLst>
              <a:gd name="adj" fmla="val 16884"/>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economy is a model of production and consumption, which involves sharing, leasing, reusing, repairing, refurbishing and recycling existing materials and products as long as possible. In this way, the life cycle of products is extended.” </a:t>
            </a:r>
            <a:endParaRPr b="0" lang="en-GB"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European Parliament</a:t>
            </a:r>
            <a:endParaRPr b="0" lang="en-GB" sz="1800" spc="-1" strike="noStrike">
              <a:solidFill>
                <a:srgbClr val="000000"/>
              </a:solidFill>
              <a:latin typeface="Arial"/>
            </a:endParaRPr>
          </a:p>
        </p:txBody>
      </p:sp>
      <p:sp>
        <p:nvSpPr>
          <p:cNvPr id="317" name="CustomShape 4"/>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18" name="CustomShape 5"/>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2859120"/>
            <a:ext cx="10567800" cy="1468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circular industrial economy </a:t>
            </a:r>
            <a:r>
              <a:rPr b="1" lang="en-US" sz="1800" spc="-1" strike="noStrike">
                <a:solidFill>
                  <a:srgbClr val="000000"/>
                </a:solidFill>
                <a:latin typeface="DejaVu Sans"/>
                <a:ea typeface="DejaVu Sans"/>
              </a:rPr>
              <a:t>manages stocks</a:t>
            </a:r>
            <a:r>
              <a:rPr b="0" lang="en-US" sz="1800" spc="-1" strike="noStrike">
                <a:solidFill>
                  <a:srgbClr val="000000"/>
                </a:solidFill>
                <a:latin typeface="DejaVu Sans"/>
                <a:ea typeface="DejaVu Sans"/>
              </a:rPr>
              <a:t> of manufactured assets, such as infrastructure, buildings, vehicles, equipment and consumer goods, to </a:t>
            </a:r>
            <a:r>
              <a:rPr b="1" lang="en-US" sz="1800" spc="-1" strike="noStrike">
                <a:solidFill>
                  <a:srgbClr val="000000"/>
                </a:solidFill>
                <a:latin typeface="DejaVu Sans"/>
                <a:ea typeface="DejaVu Sans"/>
              </a:rPr>
              <a:t>maintain their value and utility as high as possible for as long as possible</a:t>
            </a:r>
            <a:r>
              <a:rPr b="0" lang="en-US" sz="1800" spc="-1" strike="noStrike">
                <a:solidFill>
                  <a:srgbClr val="000000"/>
                </a:solidFill>
                <a:latin typeface="DejaVu Sans"/>
                <a:ea typeface="DejaVu Sans"/>
              </a:rPr>
              <a:t>; and stocks of </a:t>
            </a:r>
            <a:r>
              <a:rPr b="1" lang="en-US" sz="1800" spc="-1" strike="noStrike">
                <a:solidFill>
                  <a:srgbClr val="000000"/>
                </a:solidFill>
                <a:latin typeface="DejaVu Sans"/>
                <a:ea typeface="DejaVu Sans"/>
              </a:rPr>
              <a:t>resources at their highest purity and value</a:t>
            </a:r>
            <a:r>
              <a:rPr b="0" lang="en-US"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20"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
        <p:nvSpPr>
          <p:cNvPr id="321"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(Industrial) Economy</a:t>
            </a:r>
            <a:endParaRPr b="0" lang="en-GB" sz="2400" spc="-1" strike="noStrike">
              <a:solidFill>
                <a:srgbClr val="000000"/>
              </a:solidFill>
              <a:latin typeface="Arial"/>
            </a:endParaRPr>
          </a:p>
        </p:txBody>
      </p:sp>
      <p:sp>
        <p:nvSpPr>
          <p:cNvPr id="322"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335520" y="2859120"/>
            <a:ext cx="10567800" cy="10112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de-DE" sz="1800" spc="-1" strike="noStrike">
                <a:solidFill>
                  <a:srgbClr val="000000"/>
                </a:solidFill>
                <a:latin typeface="DejaVu Sans"/>
                <a:ea typeface="DejaVu Sans"/>
              </a:rPr>
              <a:t>„</a:t>
            </a:r>
            <a:r>
              <a:rPr b="0" lang="de-DE"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evelopment that meets the needs of the present without compromising the ability of future generations to meet their own needs.”</a:t>
            </a:r>
            <a:endParaRPr b="0" lang="en-GB" sz="1800" spc="-1" strike="noStrike">
              <a:solidFill>
                <a:srgbClr val="000000"/>
              </a:solidFill>
              <a:latin typeface="Arial"/>
            </a:endParaRPr>
          </a:p>
        </p:txBody>
      </p:sp>
      <p:sp>
        <p:nvSpPr>
          <p:cNvPr id="324" name="CustomShape 2"/>
          <p:cNvSpPr/>
          <p:nvPr/>
        </p:nvSpPr>
        <p:spPr>
          <a:xfrm>
            <a:off x="263520" y="6411600"/>
            <a:ext cx="1046412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GB" sz="900" spc="-1" strike="noStrike">
              <a:solidFill>
                <a:srgbClr val="000000"/>
              </a:solidFill>
              <a:latin typeface="Arial"/>
            </a:endParaRPr>
          </a:p>
        </p:txBody>
      </p:sp>
      <p:sp>
        <p:nvSpPr>
          <p:cNvPr id="325"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26"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28" name="Grafik 357" descr=""/>
          <p:cNvPicPr/>
          <p:nvPr/>
        </p:nvPicPr>
        <p:blipFill>
          <a:blip r:embed="rId1"/>
          <a:stretch/>
        </p:blipFill>
        <p:spPr>
          <a:xfrm>
            <a:off x="2549160" y="1371600"/>
            <a:ext cx="6818040" cy="5139720"/>
          </a:xfrm>
          <a:prstGeom prst="rect">
            <a:avLst/>
          </a:prstGeom>
          <a:ln w="0">
            <a:noFill/>
          </a:ln>
        </p:spPr>
      </p:pic>
      <p:sp>
        <p:nvSpPr>
          <p:cNvPr id="329" name="CustomShape 2"/>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30" name="CustomShape 3"/>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Characteristics</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CustomShape 1"/>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32" name="CustomShape 2"/>
          <p:cNvSpPr/>
          <p:nvPr/>
        </p:nvSpPr>
        <p:spPr>
          <a:xfrm>
            <a:off x="335520" y="1268280"/>
            <a:ext cx="4215960" cy="5023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Techno-commercial strategies to keep goods and components at highest value level through:</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euse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epair</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emarket</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emanufacture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e-refine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eprogramme goods</a:t>
            </a:r>
            <a:endParaRPr b="0" lang="en-GB" sz="1800" spc="-1" strike="noStrike">
              <a:solidFill>
                <a:srgbClr val="000000"/>
              </a:solidFill>
              <a:latin typeface="Arial"/>
            </a:endParaRPr>
          </a:p>
        </p:txBody>
      </p:sp>
      <p:pic>
        <p:nvPicPr>
          <p:cNvPr id="333" name="Grafik 362" descr=""/>
          <p:cNvPicPr/>
          <p:nvPr/>
        </p:nvPicPr>
        <p:blipFill>
          <a:blip r:embed="rId1"/>
          <a:stretch/>
        </p:blipFill>
        <p:spPr>
          <a:xfrm>
            <a:off x="4983120" y="360000"/>
            <a:ext cx="7124760" cy="6118920"/>
          </a:xfrm>
          <a:prstGeom prst="rect">
            <a:avLst/>
          </a:prstGeom>
          <a:ln w="0">
            <a:noFill/>
          </a:ln>
        </p:spPr>
      </p:pic>
      <p:sp>
        <p:nvSpPr>
          <p:cNvPr id="334"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35"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Era of R</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CustomShape 1"/>
          <p:cNvSpPr/>
          <p:nvPr/>
        </p:nvSpPr>
        <p:spPr>
          <a:xfrm>
            <a:off x="335520" y="1268280"/>
            <a:ext cx="4215960" cy="50238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Technologies and actions to recover atoms and molecules at highest quality (purity and value) level as pure as virgin:</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e-polymerise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e-alloy</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e-laminate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e-vulcanise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e-coat materials</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e-construct high-rise buildings and major infrastructure</a:t>
            </a:r>
            <a:endParaRPr b="0" lang="en-GB" sz="1800" spc="-1" strike="noStrike">
              <a:solidFill>
                <a:srgbClr val="000000"/>
              </a:solidFill>
              <a:latin typeface="Arial"/>
            </a:endParaRPr>
          </a:p>
        </p:txBody>
      </p:sp>
      <p:sp>
        <p:nvSpPr>
          <p:cNvPr id="337"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pic>
        <p:nvPicPr>
          <p:cNvPr id="338" name="Grafik 367" descr=""/>
          <p:cNvPicPr/>
          <p:nvPr/>
        </p:nvPicPr>
        <p:blipFill>
          <a:blip r:embed="rId1"/>
          <a:stretch/>
        </p:blipFill>
        <p:spPr>
          <a:xfrm>
            <a:off x="4983120" y="360000"/>
            <a:ext cx="7125120" cy="6116760"/>
          </a:xfrm>
          <a:prstGeom prst="rect">
            <a:avLst/>
          </a:prstGeom>
          <a:ln w="0">
            <a:noFill/>
          </a:ln>
        </p:spPr>
      </p:pic>
      <p:sp>
        <p:nvSpPr>
          <p:cNvPr id="339"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40"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The Era of D</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CustomShape 1"/>
          <p:cNvSpPr/>
          <p:nvPr/>
        </p:nvSpPr>
        <p:spPr>
          <a:xfrm>
            <a:off x="335520" y="4406760"/>
            <a:ext cx="10726920" cy="133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Introduction</a:t>
            </a:r>
            <a:endParaRPr b="0" lang="en-GB" sz="3000" spc="-1" strike="noStrike">
              <a:solidFill>
                <a:srgbClr val="000000"/>
              </a:solidFill>
              <a:latin typeface="Arial"/>
            </a:endParaRPr>
          </a:p>
        </p:txBody>
      </p:sp>
      <p:sp>
        <p:nvSpPr>
          <p:cNvPr id="234" name="CustomShape 2"/>
          <p:cNvSpPr/>
          <p:nvPr/>
        </p:nvSpPr>
        <p:spPr>
          <a:xfrm>
            <a:off x="335520" y="2906640"/>
            <a:ext cx="10726920" cy="147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41" name="Grafik 370" descr=""/>
          <p:cNvPicPr/>
          <p:nvPr/>
        </p:nvPicPr>
        <p:blipFill>
          <a:blip r:embed="rId1"/>
          <a:stretch/>
        </p:blipFill>
        <p:spPr>
          <a:xfrm>
            <a:off x="1753920" y="1262520"/>
            <a:ext cx="8218800" cy="5095080"/>
          </a:xfrm>
          <a:prstGeom prst="rect">
            <a:avLst/>
          </a:prstGeom>
          <a:ln w="0">
            <a:noFill/>
          </a:ln>
        </p:spPr>
      </p:pic>
      <p:sp>
        <p:nvSpPr>
          <p:cNvPr id="342" name="CustomShape 1"/>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43" name="CustomShape 2"/>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44" name="CustomShape 3"/>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End-of-Life – Reuse or Recycle?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1679400"/>
            <a:ext cx="5179320" cy="472068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spcBef>
                <a:spcPts val="360"/>
              </a:spcBef>
            </a:pP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Linear Economy: </a:t>
            </a:r>
            <a:r>
              <a:rPr b="0" lang="en-US" sz="1800" spc="-1" strike="noStrike">
                <a:solidFill>
                  <a:srgbClr val="000000"/>
                </a:solidFill>
                <a:latin typeface="DejaVu Sans"/>
                <a:ea typeface="DejaVu Sans"/>
              </a:rPr>
              <a:t>Low hr/kg (labor input per weight) ratios, coherent with mass production in highly mechanized processes, and low to medium €/kg (value per weight) ratios, in a range from basic materials like cement to smart goods like USB memory sticks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Circular Economy: </a:t>
            </a:r>
            <a:r>
              <a:rPr b="0" lang="en-US" sz="1800" spc="-1" strike="noStrike">
                <a:solidFill>
                  <a:srgbClr val="000000"/>
                </a:solidFill>
                <a:latin typeface="DejaVu Sans"/>
                <a:ea typeface="DejaVu Sans"/>
              </a:rPr>
              <a:t>Higher hr/kg and €/kg ratios for reuse, remanufacture and selling performance (goods as a service), in a group with new technologies, such as life sciences and nanotechnologies, which by nature produce dematerialized objects.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pic>
        <p:nvPicPr>
          <p:cNvPr id="346" name="Grafik 375" descr=""/>
          <p:cNvPicPr/>
          <p:nvPr/>
        </p:nvPicPr>
        <p:blipFill>
          <a:blip r:embed="rId1"/>
          <a:stretch/>
        </p:blipFill>
        <p:spPr>
          <a:xfrm>
            <a:off x="5525640" y="1679400"/>
            <a:ext cx="5932800" cy="4811040"/>
          </a:xfrm>
          <a:prstGeom prst="rect">
            <a:avLst/>
          </a:prstGeom>
          <a:ln w="0">
            <a:noFill/>
          </a:ln>
        </p:spPr>
      </p:pic>
      <p:sp>
        <p:nvSpPr>
          <p:cNvPr id="347"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48" name="CustomShape 3"/>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49" name="CustomShape 4"/>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More Wealth/Jobs From Less Resource Consumption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0" name="Grafik 379" descr=""/>
          <p:cNvPicPr/>
          <p:nvPr/>
        </p:nvPicPr>
        <p:blipFill>
          <a:blip r:embed="rId1"/>
          <a:stretch/>
        </p:blipFill>
        <p:spPr>
          <a:xfrm>
            <a:off x="1828800" y="1786320"/>
            <a:ext cx="8218800" cy="4614480"/>
          </a:xfrm>
          <a:prstGeom prst="rect">
            <a:avLst/>
          </a:prstGeom>
          <a:ln w="0">
            <a:noFill/>
          </a:ln>
        </p:spPr>
      </p:pic>
      <p:sp>
        <p:nvSpPr>
          <p:cNvPr id="351" name="CustomShape 1"/>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52" name="CustomShape 2"/>
          <p:cNvSpPr/>
          <p:nvPr/>
        </p:nvSpPr>
        <p:spPr>
          <a:xfrm>
            <a:off x="335520" y="764640"/>
            <a:ext cx="1073160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53" name="CustomShape 3"/>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New Engine vs. Remanufacturing A Car Engine</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335520" y="764640"/>
            <a:ext cx="10730880" cy="481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55" name="CustomShape 2"/>
          <p:cNvSpPr/>
          <p:nvPr/>
        </p:nvSpPr>
        <p:spPr>
          <a:xfrm>
            <a:off x="432720" y="1148040"/>
            <a:ext cx="10336320" cy="47700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Business Model Characteristics</a:t>
            </a:r>
            <a:endParaRPr b="0" lang="en-GB" sz="2200" spc="-1" strike="noStrike">
              <a:solidFill>
                <a:srgbClr val="000000"/>
              </a:solidFill>
              <a:latin typeface="Arial"/>
            </a:endParaRPr>
          </a:p>
        </p:txBody>
      </p:sp>
      <p:sp>
        <p:nvSpPr>
          <p:cNvPr id="356" name="CustomShape 3"/>
          <p:cNvSpPr/>
          <p:nvPr/>
        </p:nvSpPr>
        <p:spPr>
          <a:xfrm>
            <a:off x="263520" y="6411600"/>
            <a:ext cx="97891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M. Jaeger-Erben, F. Hofmann (2019) – Kreislaufwirtschaft - Ein Ausweg aus der sozial-ökologischen Krise?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57" name="CustomShape 4"/>
          <p:cNvSpPr/>
          <p:nvPr/>
        </p:nvSpPr>
        <p:spPr>
          <a:xfrm>
            <a:off x="3291480" y="5886360"/>
            <a:ext cx="249120" cy="351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pic>
        <p:nvPicPr>
          <p:cNvPr id="358" name="Grafik 387" descr=""/>
          <p:cNvPicPr/>
          <p:nvPr/>
        </p:nvPicPr>
        <p:blipFill>
          <a:blip r:embed="rId2"/>
          <a:stretch/>
        </p:blipFill>
        <p:spPr>
          <a:xfrm>
            <a:off x="1371600" y="1965960"/>
            <a:ext cx="8986680" cy="351576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335520" y="764640"/>
            <a:ext cx="10730880" cy="481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Circular Economy</a:t>
            </a:r>
            <a:endParaRPr b="0" lang="en-GB" sz="2400" spc="-1" strike="noStrike">
              <a:solidFill>
                <a:srgbClr val="000000"/>
              </a:solidFill>
              <a:latin typeface="Arial"/>
            </a:endParaRPr>
          </a:p>
        </p:txBody>
      </p:sp>
      <p:sp>
        <p:nvSpPr>
          <p:cNvPr id="360" name="CustomShape 2"/>
          <p:cNvSpPr/>
          <p:nvPr/>
        </p:nvSpPr>
        <p:spPr>
          <a:xfrm>
            <a:off x="263520" y="6411600"/>
            <a:ext cx="978912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M. Jaeger-Erben, F. Hofmann (2019) – Kreislaufwirtschaft - Ein Ausweg aus der sozial-ökologischen Krise? –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 </a:t>
            </a:r>
            <a:endParaRPr b="0" lang="en-GB" sz="900" spc="-1" strike="noStrike">
              <a:solidFill>
                <a:srgbClr val="000000"/>
              </a:solidFill>
              <a:latin typeface="Arial"/>
            </a:endParaRPr>
          </a:p>
        </p:txBody>
      </p:sp>
      <p:pic>
        <p:nvPicPr>
          <p:cNvPr id="361" name="Grafik 390" descr=""/>
          <p:cNvPicPr/>
          <p:nvPr/>
        </p:nvPicPr>
        <p:blipFill>
          <a:blip r:embed="rId2"/>
          <a:stretch/>
        </p:blipFill>
        <p:spPr>
          <a:xfrm>
            <a:off x="2514600" y="1371600"/>
            <a:ext cx="6745680" cy="4980960"/>
          </a:xfrm>
          <a:prstGeom prst="rect">
            <a:avLst/>
          </a:prstGeom>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CustomShape 1"/>
          <p:cNvSpPr/>
          <p:nvPr/>
        </p:nvSpPr>
        <p:spPr>
          <a:xfrm>
            <a:off x="335520" y="4406760"/>
            <a:ext cx="10726920" cy="133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Performance Economy</a:t>
            </a:r>
            <a:endParaRPr b="0" lang="en-GB" sz="3000" spc="-1" strike="noStrike">
              <a:solidFill>
                <a:srgbClr val="000000"/>
              </a:solidFill>
              <a:latin typeface="Arial"/>
            </a:endParaRPr>
          </a:p>
        </p:txBody>
      </p:sp>
      <p:sp>
        <p:nvSpPr>
          <p:cNvPr id="363" name="CustomShape 2"/>
          <p:cNvSpPr/>
          <p:nvPr/>
        </p:nvSpPr>
        <p:spPr>
          <a:xfrm>
            <a:off x="335520" y="2906640"/>
            <a:ext cx="10726920" cy="147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Performance Economy</a:t>
            </a:r>
            <a:endParaRPr b="0" lang="en-GB" sz="2400" spc="-1" strike="noStrike">
              <a:solidFill>
                <a:srgbClr val="000000"/>
              </a:solidFill>
              <a:latin typeface="Arial"/>
            </a:endParaRPr>
          </a:p>
        </p:txBody>
      </p:sp>
      <p:pic>
        <p:nvPicPr>
          <p:cNvPr id="365" name="Grafik 394" descr=""/>
          <p:cNvPicPr/>
          <p:nvPr/>
        </p:nvPicPr>
        <p:blipFill>
          <a:blip r:embed="rId1"/>
          <a:stretch/>
        </p:blipFill>
        <p:spPr>
          <a:xfrm>
            <a:off x="2244960" y="1006920"/>
            <a:ext cx="6888240" cy="5154480"/>
          </a:xfrm>
          <a:prstGeom prst="rect">
            <a:avLst/>
          </a:prstGeom>
          <a:ln w="0">
            <a:noFill/>
          </a:ln>
        </p:spPr>
      </p:pic>
      <p:sp>
        <p:nvSpPr>
          <p:cNvPr id="366"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Performance Economy – Definition</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68" name="CustomShape 2"/>
          <p:cNvSpPr/>
          <p:nvPr/>
        </p:nvSpPr>
        <p:spPr>
          <a:xfrm>
            <a:off x="335520" y="2859120"/>
            <a:ext cx="10567800" cy="1468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marL="360" algn="ctr">
              <a:lnSpc>
                <a:spcPct val="100000"/>
              </a:lnSpc>
              <a:spcBef>
                <a:spcPts val="360"/>
              </a:spcBef>
            </a:pPr>
            <a:r>
              <a:rPr b="0" lang="de-DE" sz="1800" spc="-1" strike="noStrike">
                <a:solidFill>
                  <a:srgbClr val="000000"/>
                </a:solidFill>
                <a:latin typeface="DejaVu Sans"/>
                <a:ea typeface="DejaVu Sans"/>
              </a:rPr>
              <a:t>„</a:t>
            </a:r>
            <a:r>
              <a:rPr b="1" lang="en-US" sz="1800" spc="-1" strike="noStrike">
                <a:solidFill>
                  <a:srgbClr val="000000"/>
                </a:solidFill>
                <a:latin typeface="DejaVu Sans"/>
                <a:ea typeface="DejaVu Sans"/>
              </a:rPr>
              <a:t>The Performance Economy sells results instead of objects.</a:t>
            </a:r>
            <a:r>
              <a:rPr b="0" lang="en-US" sz="1800" spc="-1" strike="noStrike">
                <a:solidFill>
                  <a:srgbClr val="000000"/>
                </a:solidFill>
                <a:latin typeface="DejaVu Sans"/>
                <a:ea typeface="DejaVu Sans"/>
              </a:rPr>
              <a:t> Its economic actors may be manufacturers of durable objects or fleet managers operating them. In both cases, they sell the use of these objects as a service over the longest possible period of time and maximize their profits by exploiting both efficiency and sufficiency solutions. </a:t>
            </a:r>
            <a:r>
              <a:rPr b="0" lang="de-DE" sz="1800" spc="-1" strike="noStrike">
                <a:solidFill>
                  <a:srgbClr val="000000"/>
                </a:solidFill>
                <a:latin typeface="DejaVu Sans"/>
                <a:ea typeface="DejaVu Sans"/>
              </a:rPr>
              <a:t>“</a:t>
            </a:r>
            <a:endParaRPr b="0" lang="en-GB" sz="1800" spc="-1" strike="noStrike">
              <a:solidFill>
                <a:srgbClr val="000000"/>
              </a:solidFill>
              <a:latin typeface="Arial"/>
            </a:endParaRPr>
          </a:p>
        </p:txBody>
      </p:sp>
      <p:sp>
        <p:nvSpPr>
          <p:cNvPr id="369" name="CustomShape 3"/>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71"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
        <p:nvSpPr>
          <p:cNvPr id="372" name="CustomShape 3"/>
          <p:cNvSpPr/>
          <p:nvPr/>
        </p:nvSpPr>
        <p:spPr>
          <a:xfrm>
            <a:off x="335520" y="1828800"/>
            <a:ext cx="10736280" cy="43275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GB" sz="1800" spc="-1" strike="noStrike">
              <a:solidFill>
                <a:srgbClr val="000000"/>
              </a:solidFill>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74"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
        <p:nvSpPr>
          <p:cNvPr id="375" name="CustomShape 3"/>
          <p:cNvSpPr/>
          <p:nvPr/>
        </p:nvSpPr>
        <p:spPr>
          <a:xfrm>
            <a:off x="335520" y="1828800"/>
            <a:ext cx="10736280" cy="43275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GB" sz="1800" spc="-1" strike="noStrike">
              <a:solidFill>
                <a:srgbClr val="000000"/>
              </a:solidFill>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GB" sz="1800" spc="-1" strike="noStrike">
              <a:solidFill>
                <a:srgbClr val="000000"/>
              </a:solidFill>
              <a:latin typeface="Arial"/>
            </a:endParaRPr>
          </a:p>
          <a:p>
            <a:pPr lvl="1" marL="652320" indent="-18684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35520" y="764640"/>
            <a:ext cx="10735920" cy="486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36" name="CustomShape 2"/>
          <p:cNvSpPr/>
          <p:nvPr/>
        </p:nvSpPr>
        <p:spPr>
          <a:xfrm>
            <a:off x="335520" y="1268280"/>
            <a:ext cx="10735920" cy="50234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pPr>
            <a:endParaRPr b="0" lang="en-GB" sz="1800" spc="-1" strike="noStrike">
              <a:solidFill>
                <a:srgbClr val="000000"/>
              </a:solidFill>
              <a:latin typeface="Arial"/>
            </a:endParaRPr>
          </a:p>
          <a:p>
            <a:pPr algn="ctr">
              <a:lnSpc>
                <a:spcPct val="100000"/>
              </a:lnSpc>
              <a:spcBef>
                <a:spcPts val="360"/>
              </a:spcBef>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Development that meets the needs of the present without compromising the ability of future generations to meet their own needs.”</a:t>
            </a:r>
            <a:endParaRPr b="0" lang="en-GB" sz="1800" spc="-1" strike="noStrike">
              <a:solidFill>
                <a:srgbClr val="000000"/>
              </a:solidFill>
              <a:latin typeface="Arial"/>
            </a:endParaRPr>
          </a:p>
        </p:txBody>
      </p:sp>
      <p:sp>
        <p:nvSpPr>
          <p:cNvPr id="237" name="CustomShape 3"/>
          <p:cNvSpPr/>
          <p:nvPr/>
        </p:nvSpPr>
        <p:spPr>
          <a:xfrm>
            <a:off x="432720" y="1148040"/>
            <a:ext cx="10344960" cy="48564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Definition</a:t>
            </a:r>
            <a:endParaRPr b="0" lang="en-GB" sz="2200" spc="-1" strike="noStrike">
              <a:solidFill>
                <a:srgbClr val="000000"/>
              </a:solidFill>
              <a:latin typeface="Arial"/>
            </a:endParaRPr>
          </a:p>
        </p:txBody>
      </p:sp>
      <p:sp>
        <p:nvSpPr>
          <p:cNvPr id="238" name="CustomShape 4"/>
          <p:cNvSpPr/>
          <p:nvPr/>
        </p:nvSpPr>
        <p:spPr>
          <a:xfrm>
            <a:off x="361080" y="3292200"/>
            <a:ext cx="10784880" cy="136152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39" name="CustomShape 5"/>
          <p:cNvSpPr/>
          <p:nvPr/>
        </p:nvSpPr>
        <p:spPr>
          <a:xfrm>
            <a:off x="263520" y="6492240"/>
            <a:ext cx="107906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Report of the World Commission on Environment and Development: Our Common Future </a:t>
            </a:r>
            <a:r>
              <a:rPr b="0" lang="de-DE" sz="900" spc="-1" strike="noStrike">
                <a:solidFill>
                  <a:srgbClr val="a6a6a6"/>
                </a:solidFill>
                <a:latin typeface="DejaVu Sans"/>
                <a:ea typeface="Roboto"/>
              </a:rPr>
              <a:t>(1987) – http://www.un-documents.net/our-common-future.pdf </a:t>
            </a:r>
            <a:endParaRPr b="0" lang="en-GB"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GB" sz="2400" spc="-1" strike="noStrike">
                <a:solidFill>
                  <a:srgbClr val="000000"/>
                </a:solidFill>
                <a:latin typeface="DejaVu Sans"/>
                <a:ea typeface="DejaVu Sans"/>
              </a:rPr>
              <a:t>Performance Economy – Most sustainable CE business model?</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77"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
        <p:nvSpPr>
          <p:cNvPr id="378" name="CustomShape 3"/>
          <p:cNvSpPr/>
          <p:nvPr/>
        </p:nvSpPr>
        <p:spPr>
          <a:xfrm>
            <a:off x="335520" y="1828800"/>
            <a:ext cx="10736280" cy="432756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Stahel argues:</a:t>
            </a:r>
            <a:endParaRPr b="0" lang="en-GB" sz="1800" spc="-1" strike="noStrike">
              <a:solidFill>
                <a:srgbClr val="000000"/>
              </a:solidFill>
              <a:latin typeface="Arial"/>
            </a:endParaRPr>
          </a:p>
          <a:p>
            <a:pPr lvl="1" marL="652320" indent="-186840">
              <a:lnSpc>
                <a:spcPct val="100000"/>
              </a:lnSpc>
              <a:spcBef>
                <a:spcPts val="36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The Performance Economy of selling goods and molecules as a service, function guarantees or results and performance, is the most sustainable business model of the circular industrial economy because by internalising the costs of product liability, of risk and waste, it offers manufacturers a strong financial incentive to prevent losses and waste.”</a:t>
            </a:r>
            <a:endParaRPr b="0" lang="en-GB" sz="1800" spc="-1" strike="noStrike">
              <a:solidFill>
                <a:srgbClr val="000000"/>
              </a:solidFill>
              <a:latin typeface="Arial"/>
            </a:endParaRPr>
          </a:p>
          <a:p>
            <a:pPr lvl="1" marL="652320" indent="-186840">
              <a:lnSpc>
                <a:spcPct val="100000"/>
              </a:lnSpc>
              <a:spcBef>
                <a:spcPts val="1945"/>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 maximises the profit potential by exploiting sufficiency, efficiency and systems solutions.”</a:t>
            </a:r>
            <a:endParaRPr b="0" lang="en-GB" sz="1800" spc="-1" strike="noStrike">
              <a:solidFill>
                <a:srgbClr val="000000"/>
              </a:solidFill>
              <a:latin typeface="Arial"/>
            </a:endParaRPr>
          </a:p>
          <a:p>
            <a:pPr lvl="1" marL="652320" indent="-186840">
              <a:lnSpc>
                <a:spcPct val="100000"/>
              </a:lnSpc>
              <a:spcBef>
                <a:spcPts val="1800"/>
              </a:spcBef>
              <a:buClr>
                <a:srgbClr val="008c4f"/>
              </a:buClr>
              <a:buSzPct val="80000"/>
              <a:buFont typeface="icomoon"/>
              <a:buChar char="—"/>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In addition, by maintaining the ownership of objects and embodied resources, it creates long-term corporate and national resource security at low cost.”</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Situating the LIE, the CIE and the PE</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80"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81" name="CustomShape 3"/>
          <p:cNvSpPr/>
          <p:nvPr/>
        </p:nvSpPr>
        <p:spPr>
          <a:xfrm>
            <a:off x="335520" y="1571400"/>
            <a:ext cx="4232160" cy="472068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Small square: Local use-focused PE</a:t>
            </a:r>
            <a:endParaRPr b="0" lang="en-GB" sz="1800" spc="-1" strike="noStrike">
              <a:solidFill>
                <a:srgbClr val="000000"/>
              </a:solidFill>
              <a:latin typeface="Arial"/>
            </a:endParaRPr>
          </a:p>
          <a:p>
            <a:pPr marL="360">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GB" sz="1800" spc="-1" strike="noStrike">
              <a:solidFill>
                <a:srgbClr val="000000"/>
              </a:solidFill>
              <a:latin typeface="Arial"/>
            </a:endParaRPr>
          </a:p>
        </p:txBody>
      </p:sp>
      <p:pic>
        <p:nvPicPr>
          <p:cNvPr id="382" name="Grafik 411" descr=""/>
          <p:cNvPicPr/>
          <p:nvPr/>
        </p:nvPicPr>
        <p:blipFill>
          <a:blip r:embed="rId1"/>
          <a:stretch/>
        </p:blipFill>
        <p:spPr>
          <a:xfrm>
            <a:off x="4173120" y="703800"/>
            <a:ext cx="7415280" cy="5049000"/>
          </a:xfrm>
          <a:prstGeom prst="rect">
            <a:avLst/>
          </a:prstGeom>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Situating the LIE, the CIE and the PE</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84"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85" name="CustomShape 3"/>
          <p:cNvSpPr/>
          <p:nvPr/>
        </p:nvSpPr>
        <p:spPr>
          <a:xfrm>
            <a:off x="335520" y="1571400"/>
            <a:ext cx="4232160" cy="472068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GB" sz="1800" spc="-1" strike="noStrike">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GB" sz="1800" spc="-1" strike="noStrike">
              <a:solidFill>
                <a:srgbClr val="000000"/>
              </a:solidFill>
              <a:latin typeface="Arial"/>
            </a:endParaRPr>
          </a:p>
          <a:p>
            <a:pPr>
              <a:lnSpc>
                <a:spcPct val="100000"/>
              </a:lnSpc>
              <a:spcBef>
                <a:spcPts val="360"/>
              </a:spcBef>
            </a:pPr>
            <a:endParaRPr b="0" lang="en-GB" sz="1800" spc="-1" strike="noStrike">
              <a:solidFill>
                <a:srgbClr val="000000"/>
              </a:solidFill>
              <a:latin typeface="Arial"/>
            </a:endParaRPr>
          </a:p>
          <a:p>
            <a:pPr marL="360">
              <a:lnSpc>
                <a:spcPct val="100000"/>
              </a:lnSpc>
              <a:spcBef>
                <a:spcPts val="360"/>
              </a:spcBef>
            </a:pPr>
            <a:r>
              <a:rPr b="0" lang="en-US" sz="1800" spc="-1" strike="noStrike">
                <a:solidFill>
                  <a:srgbClr val="ffffff"/>
                </a:solidFill>
                <a:latin typeface="DejaVu Sans"/>
                <a:ea typeface="DejaVu Sans"/>
              </a:rPr>
              <a:t>Big square: Flows of used materials returning to the raw material producer to recover molecules and atoms in a globalised economy </a:t>
            </a:r>
            <a:endParaRPr b="0" lang="en-GB" sz="1800" spc="-1" strike="noStrike">
              <a:solidFill>
                <a:srgbClr val="000000"/>
              </a:solidFill>
              <a:latin typeface="Arial"/>
            </a:endParaRPr>
          </a:p>
        </p:txBody>
      </p:sp>
      <p:pic>
        <p:nvPicPr>
          <p:cNvPr id="386" name="Grafik 415" descr=""/>
          <p:cNvPicPr/>
          <p:nvPr/>
        </p:nvPicPr>
        <p:blipFill>
          <a:blip r:embed="rId1"/>
          <a:stretch/>
        </p:blipFill>
        <p:spPr>
          <a:xfrm>
            <a:off x="4173120" y="704160"/>
            <a:ext cx="7415280" cy="5049000"/>
          </a:xfrm>
          <a:prstGeom prst="rect">
            <a:avLst/>
          </a:prstGeom>
          <a:ln w="0">
            <a:noFill/>
          </a:ln>
        </p:spPr>
      </p:pic>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Situating the LIE, the CIE and the PE</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388" name="CustomShape 2"/>
          <p:cNvSpPr/>
          <p:nvPr/>
        </p:nvSpPr>
        <p:spPr>
          <a:xfrm>
            <a:off x="263520" y="6411600"/>
            <a:ext cx="64638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389" name="CustomShape 3"/>
          <p:cNvSpPr/>
          <p:nvPr/>
        </p:nvSpPr>
        <p:spPr>
          <a:xfrm>
            <a:off x="335520" y="1571400"/>
            <a:ext cx="4232160" cy="4720680"/>
          </a:xfrm>
          <a:prstGeom prst="rect">
            <a:avLst/>
          </a:prstGeom>
          <a:noFill/>
          <a:ln w="0">
            <a:solidFill>
              <a:srgbClr val="ffffff"/>
            </a:solidFill>
          </a:ln>
        </p:spPr>
        <p:style>
          <a:lnRef idx="0"/>
          <a:fillRef idx="0"/>
          <a:effectRef idx="0"/>
          <a:fontRef idx="minor"/>
        </p:style>
        <p:txBody>
          <a:bodyPr lIns="90000" rIns="90000" tIns="45000" bIns="45000" anchor="t">
            <a:noAutofit/>
          </a:bodyPr>
          <a:p>
            <a:pPr marL="195120" indent="-18684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Circle:</a:t>
            </a:r>
            <a:r>
              <a:rPr b="0" lang="en-US" sz="1800" spc="-1" strike="noStrike">
                <a:solidFill>
                  <a:srgbClr val="000000"/>
                </a:solidFill>
                <a:latin typeface="DejaVu Sans"/>
                <a:ea typeface="DejaVu Sans"/>
              </a:rPr>
              <a:t> Managing the utilisation or use phase of stocks of manufactured objects and their components, by maintaining the value and quality of infrastructure, buildings, investment goods, equipment and durable consumer goods in a local or regional economy </a:t>
            </a:r>
            <a:endParaRPr b="0" lang="en-GB" sz="1800" spc="-1" strike="noStrike">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Small square: </a:t>
            </a:r>
            <a:r>
              <a:rPr b="0" lang="en-US" sz="1800" spc="-1" strike="noStrike">
                <a:solidFill>
                  <a:srgbClr val="000000"/>
                </a:solidFill>
                <a:latin typeface="DejaVu Sans"/>
                <a:ea typeface="DejaVu Sans"/>
              </a:rPr>
              <a:t>Local use-focused PE</a:t>
            </a:r>
            <a:endParaRPr b="0" lang="en-GB" sz="1800" spc="-1" strike="noStrike">
              <a:solidFill>
                <a:srgbClr val="000000"/>
              </a:solidFill>
              <a:latin typeface="Arial"/>
            </a:endParaRPr>
          </a:p>
          <a:p>
            <a:pPr marL="195120" indent="-186840">
              <a:lnSpc>
                <a:spcPct val="100000"/>
              </a:lnSpc>
              <a:spcBef>
                <a:spcPts val="649"/>
              </a:spcBef>
              <a:buClr>
                <a:srgbClr val="008c4f"/>
              </a:buClr>
              <a:buSzPct val="115000"/>
              <a:buFont typeface="Wingdings" charset="2"/>
              <a:buChar char=""/>
            </a:pPr>
            <a:r>
              <a:rPr b="1" lang="en-US" sz="1800" spc="-1" strike="noStrike">
                <a:solidFill>
                  <a:srgbClr val="000000"/>
                </a:solidFill>
                <a:latin typeface="DejaVu Sans"/>
                <a:ea typeface="DejaVu Sans"/>
              </a:rPr>
              <a:t>Big square: </a:t>
            </a:r>
            <a:r>
              <a:rPr b="0" lang="en-US" sz="1800" spc="-1" strike="noStrike">
                <a:solidFill>
                  <a:srgbClr val="000000"/>
                </a:solidFill>
                <a:latin typeface="DejaVu Sans"/>
                <a:ea typeface="DejaVu Sans"/>
              </a:rPr>
              <a:t>Flows of used materials returning to the raw material producer to recover molecules and atoms in a globalised economy </a:t>
            </a:r>
            <a:endParaRPr b="0" lang="en-GB" sz="1800" spc="-1" strike="noStrike">
              <a:solidFill>
                <a:srgbClr val="000000"/>
              </a:solidFill>
              <a:latin typeface="Arial"/>
            </a:endParaRPr>
          </a:p>
        </p:txBody>
      </p:sp>
      <p:pic>
        <p:nvPicPr>
          <p:cNvPr id="390" name="Grafik 419" descr=""/>
          <p:cNvPicPr/>
          <p:nvPr/>
        </p:nvPicPr>
        <p:blipFill>
          <a:blip r:embed="rId1"/>
          <a:stretch/>
        </p:blipFill>
        <p:spPr>
          <a:xfrm>
            <a:off x="4173120" y="704160"/>
            <a:ext cx="7415280" cy="5049000"/>
          </a:xfrm>
          <a:prstGeom prst="rect">
            <a:avLst/>
          </a:prstGeom>
          <a:ln w="0">
            <a:noFill/>
          </a:ln>
        </p:spPr>
      </p:pic>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335520" y="4406760"/>
            <a:ext cx="10726920" cy="1335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Conclusion</a:t>
            </a:r>
            <a:endParaRPr b="0" lang="en-GB" sz="3000" spc="-1" strike="noStrike">
              <a:solidFill>
                <a:srgbClr val="000000"/>
              </a:solidFill>
              <a:latin typeface="Arial"/>
            </a:endParaRPr>
          </a:p>
        </p:txBody>
      </p:sp>
      <p:sp>
        <p:nvSpPr>
          <p:cNvPr id="392" name="CustomShape 2"/>
          <p:cNvSpPr/>
          <p:nvPr/>
        </p:nvSpPr>
        <p:spPr>
          <a:xfrm>
            <a:off x="335520" y="2906640"/>
            <a:ext cx="10726920" cy="147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27280" cy="478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Conclusion</a:t>
            </a:r>
            <a:endParaRPr b="0" lang="en-GB" sz="2400" spc="-1" strike="noStrike">
              <a:solidFill>
                <a:srgbClr val="000000"/>
              </a:solidFill>
              <a:latin typeface="Arial"/>
            </a:endParaRPr>
          </a:p>
        </p:txBody>
      </p:sp>
      <p:sp>
        <p:nvSpPr>
          <p:cNvPr id="394" name="CustomShape 2"/>
          <p:cNvSpPr/>
          <p:nvPr/>
        </p:nvSpPr>
        <p:spPr>
          <a:xfrm>
            <a:off x="335520" y="1268640"/>
            <a:ext cx="10727280" cy="5014800"/>
          </a:xfrm>
          <a:prstGeom prst="rect">
            <a:avLst/>
          </a:prstGeom>
          <a:noFill/>
          <a:ln w="0">
            <a:noFill/>
          </a:ln>
        </p:spPr>
        <p:style>
          <a:lnRef idx="0"/>
          <a:fillRef idx="0"/>
          <a:effectRef idx="0"/>
          <a:fontRef idx="minor"/>
        </p:style>
        <p:txBody>
          <a:bodyPr lIns="90000" rIns="90000" tIns="45000" bIns="45000" anchor="ctr">
            <a:noAutofit/>
          </a:bodyPr>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Linear Economy (LE) → “Take – make – dispose”</a:t>
            </a:r>
            <a:endParaRPr b="0" lang="en-GB" sz="1800" spc="-1" strike="noStrike">
              <a:solidFill>
                <a:srgbClr val="000000"/>
              </a:solidFill>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Circular Economy (CE) → Maintain value and utility as high as possible for as long as possible </a:t>
            </a:r>
            <a:endParaRPr b="0" lang="en-GB" sz="1800" spc="-1" strike="noStrike">
              <a:solidFill>
                <a:srgbClr val="000000"/>
              </a:solidFill>
              <a:latin typeface="Arial"/>
            </a:endParaRPr>
          </a:p>
          <a:p>
            <a:pPr marL="195120" indent="-1746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Performance Economy → Sell results instead of objects</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764640"/>
            <a:ext cx="10736280" cy="4870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a:t>
            </a:r>
            <a:r>
              <a:rPr b="1" lang="en-GB" sz="2400" spc="-1" strike="noStrike">
                <a:solidFill>
                  <a:srgbClr val="000000"/>
                </a:solidFill>
                <a:latin typeface="DejaVu Sans"/>
                <a:ea typeface="DejaVu Sans"/>
              </a:rPr>
              <a:t> Resources</a:t>
            </a:r>
            <a:endParaRPr b="0" lang="en-GB" sz="2400" spc="-1" strike="noStrike">
              <a:solidFill>
                <a:srgbClr val="000000"/>
              </a:solidFill>
              <a:latin typeface="Arial"/>
            </a:endParaRPr>
          </a:p>
        </p:txBody>
      </p:sp>
      <p:sp>
        <p:nvSpPr>
          <p:cNvPr id="396" name="CustomShape 2"/>
          <p:cNvSpPr/>
          <p:nvPr/>
        </p:nvSpPr>
        <p:spPr>
          <a:xfrm>
            <a:off x="335520" y="1268640"/>
            <a:ext cx="10736280" cy="5023800"/>
          </a:xfrm>
          <a:prstGeom prst="rect">
            <a:avLst/>
          </a:prstGeom>
          <a:noFill/>
          <a:ln w="0">
            <a:noFill/>
          </a:ln>
        </p:spPr>
        <p:style>
          <a:lnRef idx="0"/>
          <a:fillRef idx="0"/>
          <a:effectRef idx="0"/>
          <a:fontRef idx="minor"/>
        </p:style>
        <p:txBody>
          <a:bodyPr lIns="90000" rIns="90000" tIns="45000" bIns="45000" anchor="ctr">
            <a:noAutofit/>
          </a:bodyPr>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Walter R. Stahel (2019) – The Circular Economy: A User's Guide</a:t>
            </a:r>
            <a:endParaRPr b="0" lang="en-GB" sz="1800" spc="-1" strike="noStrike">
              <a:solidFill>
                <a:srgbClr val="000000"/>
              </a:solidFill>
              <a:latin typeface="Arial"/>
            </a:endParaRPr>
          </a:p>
          <a:p>
            <a:pPr marL="195120" indent="-18684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Website of the Ellen MacArthur Foundation – </a:t>
            </a:r>
            <a:r>
              <a:rPr b="0" lang="en-US" sz="1800" spc="-1" strike="noStrike" u="sng">
                <a:solidFill>
                  <a:srgbClr val="0000ff"/>
                </a:solidFill>
                <a:uFillTx/>
                <a:latin typeface="DejaVu Sans"/>
                <a:ea typeface="DejaVu Sans"/>
                <a:hlinkClick r:id="rId1"/>
              </a:rPr>
              <a:t>Link</a:t>
            </a:r>
            <a:r>
              <a:rPr b="0" lang="en-US" sz="1800" spc="-1" strike="noStrike">
                <a:solidFill>
                  <a:srgbClr val="000000"/>
                </a:solidFill>
                <a:latin typeface="DejaVu Sans"/>
                <a:ea typeface="DejaVu Sans"/>
              </a:rPr>
              <a:t> </a:t>
            </a:r>
            <a:endParaRPr b="0" lang="en-GB"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
          <p:cNvSpPr/>
          <p:nvPr/>
        </p:nvSpPr>
        <p:spPr>
          <a:xfrm>
            <a:off x="335520" y="1268640"/>
            <a:ext cx="10728720" cy="50162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GB" sz="4000" spc="-1" strike="noStrike">
              <a:solidFill>
                <a:srgbClr val="000000"/>
              </a:solidFill>
              <a:latin typeface="Arial"/>
            </a:endParaRPr>
          </a:p>
        </p:txBody>
      </p:sp>
      <p:sp>
        <p:nvSpPr>
          <p:cNvPr id="398" name="CustomShape 2"/>
          <p:cNvSpPr/>
          <p:nvPr/>
        </p:nvSpPr>
        <p:spPr>
          <a:xfrm>
            <a:off x="335520" y="764640"/>
            <a:ext cx="1072872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41" name="CustomShape 2"/>
          <p:cNvSpPr/>
          <p:nvPr/>
        </p:nvSpPr>
        <p:spPr>
          <a:xfrm>
            <a:off x="335520" y="1268280"/>
            <a:ext cx="10734840" cy="5022360"/>
          </a:xfrm>
          <a:prstGeom prst="rect">
            <a:avLst/>
          </a:prstGeom>
          <a:noFill/>
          <a:ln w="0">
            <a:noFill/>
          </a:ln>
        </p:spPr>
        <p:style>
          <a:lnRef idx="0"/>
          <a:fillRef idx="0"/>
          <a:effectRef idx="0"/>
          <a:fontRef idx="minor"/>
        </p:style>
        <p:txBody>
          <a:bodyPr lIns="90000" rIns="90000" tIns="45000" bIns="45000" anchor="ctr">
            <a:noAutofit/>
          </a:bodyPr>
          <a:p>
            <a:pPr marL="360" algn="ctr">
              <a:lnSpc>
                <a:spcPct val="100000"/>
              </a:lnSpc>
              <a:spcBef>
                <a:spcPts val="360"/>
              </a:spcBef>
            </a:pPr>
            <a:r>
              <a:rPr b="1" lang="en-US" sz="1800" spc="-1" strike="noStrike">
                <a:solidFill>
                  <a:srgbClr val="000000"/>
                </a:solidFill>
                <a:latin typeface="DejaVu Sans"/>
                <a:ea typeface="DejaVu Sans"/>
              </a:rPr>
              <a:t>Sustainability</a:t>
            </a:r>
            <a:r>
              <a:rPr b="0" lang="de-DE" sz="1800" spc="-1" strike="noStrike">
                <a:solidFill>
                  <a:srgbClr val="000000"/>
                </a:solidFill>
                <a:latin typeface="DejaVu Sans"/>
                <a:ea typeface="DejaVu Sans"/>
              </a:rPr>
              <a:t> → </a:t>
            </a:r>
            <a:r>
              <a:rPr b="1" lang="en-GB" sz="1800" spc="-1" strike="noStrike">
                <a:solidFill>
                  <a:srgbClr val="000000"/>
                </a:solidFill>
                <a:latin typeface="DejaVu Sans"/>
                <a:ea typeface="DejaVu Sans"/>
              </a:rPr>
              <a:t>Consume less</a:t>
            </a:r>
            <a:endParaRPr b="0" lang="en-GB" sz="1800" spc="-1" strike="noStrike">
              <a:solidFill>
                <a:srgbClr val="000000"/>
              </a:solidFill>
              <a:latin typeface="Arial"/>
            </a:endParaRPr>
          </a:p>
        </p:txBody>
      </p:sp>
      <p:sp>
        <p:nvSpPr>
          <p:cNvPr id="242" name="CustomShape 3"/>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Sustainability – Implications</a:t>
            </a:r>
            <a:endParaRPr b="0" lang="en-GB" sz="2200" spc="-1" strike="noStrike">
              <a:solidFill>
                <a:srgbClr val="000000"/>
              </a:solidFill>
              <a:latin typeface="Arial"/>
            </a:endParaRPr>
          </a:p>
        </p:txBody>
      </p:sp>
      <p:sp>
        <p:nvSpPr>
          <p:cNvPr id="243" name="CustomShape 4"/>
          <p:cNvSpPr/>
          <p:nvPr/>
        </p:nvSpPr>
        <p:spPr>
          <a:xfrm>
            <a:off x="335520" y="3108960"/>
            <a:ext cx="10783800" cy="13604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CustomShape 1"/>
          <p:cNvSpPr/>
          <p:nvPr/>
        </p:nvSpPr>
        <p:spPr>
          <a:xfrm>
            <a:off x="263520" y="6411600"/>
            <a:ext cx="6466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Roboto"/>
                <a:ea typeface="Roboto"/>
              </a:rPr>
              <a:t>Image adapted from: Walter R. Stahel (2019) – </a:t>
            </a:r>
            <a:r>
              <a:rPr b="0" lang="en-US" sz="900" spc="-1" strike="noStrike">
                <a:solidFill>
                  <a:srgbClr val="a6a6a6"/>
                </a:solidFill>
                <a:latin typeface="Roboto"/>
                <a:ea typeface="Roboto"/>
              </a:rPr>
              <a:t>The Circular Economy: A User’s Guide</a:t>
            </a:r>
            <a:r>
              <a:rPr b="0" lang="de-DE" sz="900" spc="-1" strike="noStrike">
                <a:solidFill>
                  <a:srgbClr val="a6a6a6"/>
                </a:solidFill>
                <a:latin typeface="Roboto"/>
                <a:ea typeface="Roboto"/>
              </a:rPr>
              <a:t>.</a:t>
            </a:r>
            <a:endParaRPr b="0" lang="en-GB" sz="900" spc="-1" strike="noStrike">
              <a:solidFill>
                <a:srgbClr val="000000"/>
              </a:solidFill>
              <a:latin typeface="Arial"/>
            </a:endParaRPr>
          </a:p>
        </p:txBody>
      </p:sp>
      <p:sp>
        <p:nvSpPr>
          <p:cNvPr id="245" name="CustomShape 2"/>
          <p:cNvSpPr/>
          <p:nvPr/>
        </p:nvSpPr>
        <p:spPr>
          <a:xfrm>
            <a:off x="7866360" y="1459440"/>
            <a:ext cx="3208320" cy="466704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46" name="Grafik 275" descr=""/>
          <p:cNvPicPr/>
          <p:nvPr/>
        </p:nvPicPr>
        <p:blipFill>
          <a:blip r:embed="rId1"/>
          <a:stretch/>
        </p:blipFill>
        <p:spPr>
          <a:xfrm>
            <a:off x="290880" y="2299320"/>
            <a:ext cx="11333880" cy="2718720"/>
          </a:xfrm>
          <a:prstGeom prst="rect">
            <a:avLst/>
          </a:prstGeom>
          <a:ln w="0">
            <a:noFill/>
          </a:ln>
        </p:spPr>
      </p:pic>
      <p:sp>
        <p:nvSpPr>
          <p:cNvPr id="247" name="CustomShape 3"/>
          <p:cNvSpPr/>
          <p:nvPr/>
        </p:nvSpPr>
        <p:spPr>
          <a:xfrm>
            <a:off x="335520" y="764640"/>
            <a:ext cx="10734840" cy="485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p:txBody>
      </p:sp>
      <p:sp>
        <p:nvSpPr>
          <p:cNvPr id="248" name="CustomShape 4"/>
          <p:cNvSpPr/>
          <p:nvPr/>
        </p:nvSpPr>
        <p:spPr>
          <a:xfrm>
            <a:off x="432720" y="1148040"/>
            <a:ext cx="10343880" cy="4845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250" name="CustomShape 2"/>
          <p:cNvSpPr/>
          <p:nvPr/>
        </p:nvSpPr>
        <p:spPr>
          <a:xfrm>
            <a:off x="335520" y="1268640"/>
            <a:ext cx="10738080" cy="502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ffffff"/>
                </a:solidFill>
                <a:latin typeface="DejaVu Sans"/>
                <a:ea typeface="DejaVu Sans"/>
              </a:rPr>
              <a:t>“</a:t>
            </a:r>
            <a:r>
              <a:rPr b="0" lang="en-US" sz="1800" spc="-1" strike="noStrike">
                <a:solidFill>
                  <a:srgbClr val="ffffff"/>
                </a:solidFill>
                <a:latin typeface="DejaVu Sans"/>
                <a:ea typeface="DejaVu Sans"/>
              </a:rPr>
              <a:t>Take – Make – Dispose”</a:t>
            </a:r>
            <a:endParaRPr b="0" lang="en-GB" sz="1800" spc="-1" strike="noStrike">
              <a:solidFill>
                <a:srgbClr val="000000"/>
              </a:solidFill>
              <a:latin typeface="Arial"/>
            </a:endParaRPr>
          </a:p>
        </p:txBody>
      </p:sp>
      <p:sp>
        <p:nvSpPr>
          <p:cNvPr id="251" name="CustomShape 3"/>
          <p:cNvSpPr/>
          <p:nvPr/>
        </p:nvSpPr>
        <p:spPr>
          <a:xfrm>
            <a:off x="335520" y="2859120"/>
            <a:ext cx="10569600" cy="1868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52"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254" name="CustomShape 2"/>
          <p:cNvSpPr/>
          <p:nvPr/>
        </p:nvSpPr>
        <p:spPr>
          <a:xfrm>
            <a:off x="335520" y="1268640"/>
            <a:ext cx="10738080" cy="50256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Take – Make – Dispose”</a:t>
            </a:r>
            <a:endParaRPr b="0" lang="en-GB" sz="1800" spc="-1" strike="noStrike">
              <a:solidFill>
                <a:srgbClr val="000000"/>
              </a:solidFill>
              <a:latin typeface="Arial"/>
            </a:endParaRPr>
          </a:p>
        </p:txBody>
      </p:sp>
      <p:sp>
        <p:nvSpPr>
          <p:cNvPr id="255" name="CustomShape 3"/>
          <p:cNvSpPr/>
          <p:nvPr/>
        </p:nvSpPr>
        <p:spPr>
          <a:xfrm>
            <a:off x="335520" y="2859120"/>
            <a:ext cx="10569600" cy="186876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56" name="CustomShape 4"/>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Economy</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335520" y="1268640"/>
            <a:ext cx="10739160" cy="502668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a:t>
            </a:r>
            <a:r>
              <a:rPr b="0" lang="en-US" sz="1800" spc="-1" strike="noStrike">
                <a:solidFill>
                  <a:srgbClr val="000000"/>
                </a:solidFill>
                <a:latin typeface="DejaVu Sans"/>
                <a:ea typeface="DejaVu Sans"/>
              </a:rPr>
              <a:t>Its objectives are to</a:t>
            </a:r>
            <a:r>
              <a:rPr b="1" lang="en-US" sz="1800" spc="-1" strike="noStrike">
                <a:solidFill>
                  <a:srgbClr val="000000"/>
                </a:solidFill>
                <a:latin typeface="DejaVu Sans"/>
                <a:ea typeface="DejaVu Sans"/>
              </a:rPr>
              <a:t> maintain value</a:t>
            </a:r>
            <a:r>
              <a:rPr b="0" lang="en-US" sz="1800" spc="-1" strike="noStrike">
                <a:solidFill>
                  <a:srgbClr val="000000"/>
                </a:solidFill>
                <a:latin typeface="DejaVu Sans"/>
                <a:ea typeface="DejaVu Sans"/>
              </a:rPr>
              <a:t> (not to create value added), to </a:t>
            </a:r>
            <a:r>
              <a:rPr b="1" lang="en-US" sz="1800" spc="-1" strike="noStrike">
                <a:solidFill>
                  <a:srgbClr val="000000"/>
                </a:solidFill>
                <a:latin typeface="DejaVu Sans"/>
                <a:ea typeface="DejaVu Sans"/>
              </a:rPr>
              <a:t>optimise stock</a:t>
            </a:r>
            <a:r>
              <a:rPr b="0" lang="en-US" sz="1800" spc="-1" strike="noStrike">
                <a:solidFill>
                  <a:srgbClr val="000000"/>
                </a:solidFill>
                <a:latin typeface="DejaVu Sans"/>
                <a:ea typeface="DejaVu Sans"/>
              </a:rPr>
              <a:t> management (not flows) and to </a:t>
            </a:r>
            <a:r>
              <a:rPr b="1" lang="en-US" sz="1800" spc="-1" strike="noStrike">
                <a:solidFill>
                  <a:srgbClr val="000000"/>
                </a:solidFill>
                <a:latin typeface="DejaVu Sans"/>
                <a:ea typeface="DejaVu Sans"/>
              </a:rPr>
              <a:t>increase the efficiency of using goods</a:t>
            </a:r>
            <a:r>
              <a:rPr b="0" lang="en-US" sz="1800" spc="-1" strike="noStrike">
                <a:solidFill>
                  <a:srgbClr val="000000"/>
                </a:solidFill>
                <a:latin typeface="DejaVu Sans"/>
                <a:ea typeface="DejaVu Sans"/>
              </a:rPr>
              <a:t> (not of producing goods)”</a:t>
            </a:r>
            <a:endParaRPr b="0" lang="en-GB" sz="1800" spc="-1" strike="noStrike">
              <a:solidFill>
                <a:srgbClr val="000000"/>
              </a:solidFill>
              <a:latin typeface="Arial"/>
            </a:endParaRPr>
          </a:p>
        </p:txBody>
      </p:sp>
      <p:sp>
        <p:nvSpPr>
          <p:cNvPr id="258" name="CustomShape 2"/>
          <p:cNvSpPr/>
          <p:nvPr/>
        </p:nvSpPr>
        <p:spPr>
          <a:xfrm>
            <a:off x="335520" y="2859120"/>
            <a:ext cx="10570680" cy="1869840"/>
          </a:xfrm>
          <a:prstGeom prst="roundRect">
            <a:avLst>
              <a:gd name="adj" fmla="val 1666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59" name="CustomShape 3"/>
          <p:cNvSpPr/>
          <p:nvPr/>
        </p:nvSpPr>
        <p:spPr>
          <a:xfrm>
            <a:off x="263520" y="6411600"/>
            <a:ext cx="646668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de-DE" sz="900" spc="-1" strike="noStrike">
                <a:solidFill>
                  <a:srgbClr val="a6a6a6"/>
                </a:solidFill>
                <a:latin typeface="DejaVu Sans"/>
                <a:ea typeface="Roboto"/>
              </a:rPr>
              <a:t>Walter R. Stahel (2019) – </a:t>
            </a:r>
            <a:r>
              <a:rPr b="0" lang="en-US" sz="900" spc="-1" strike="noStrike">
                <a:solidFill>
                  <a:srgbClr val="a6a6a6"/>
                </a:solidFill>
                <a:latin typeface="DejaVu Sans"/>
                <a:ea typeface="Roboto"/>
              </a:rPr>
              <a:t>The Circular Economy: A User’s Guide</a:t>
            </a:r>
            <a:r>
              <a:rPr b="0" lang="de-DE" sz="900" spc="-1" strike="noStrike">
                <a:solidFill>
                  <a:srgbClr val="a6a6a6"/>
                </a:solidFill>
                <a:latin typeface="DejaVu Sans"/>
                <a:ea typeface="Roboto"/>
              </a:rPr>
              <a:t>.</a:t>
            </a:r>
            <a:endParaRPr b="0" lang="en-GB" sz="900" spc="-1" strike="noStrike">
              <a:solidFill>
                <a:srgbClr val="000000"/>
              </a:solidFill>
              <a:latin typeface="Arial"/>
            </a:endParaRPr>
          </a:p>
        </p:txBody>
      </p:sp>
      <p:sp>
        <p:nvSpPr>
          <p:cNvPr id="260" name="CustomShape 4"/>
          <p:cNvSpPr/>
          <p:nvPr/>
        </p:nvSpPr>
        <p:spPr>
          <a:xfrm>
            <a:off x="335520" y="764640"/>
            <a:ext cx="10738080" cy="4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Introduction</a:t>
            </a:r>
            <a:endParaRPr b="0" lang="en-GB" sz="2400" spc="-1" strike="noStrike">
              <a:solidFill>
                <a:srgbClr val="000000"/>
              </a:solidFill>
              <a:latin typeface="Arial"/>
            </a:endParaRPr>
          </a:p>
          <a:p>
            <a:pPr>
              <a:lnSpc>
                <a:spcPct val="100000"/>
              </a:lnSpc>
            </a:pPr>
            <a:endParaRPr b="0" lang="en-GB" sz="2400" spc="-1" strike="noStrike">
              <a:solidFill>
                <a:srgbClr val="000000"/>
              </a:solidFill>
              <a:latin typeface="Arial"/>
            </a:endParaRPr>
          </a:p>
        </p:txBody>
      </p:sp>
      <p:sp>
        <p:nvSpPr>
          <p:cNvPr id="261" name="CustomShape 5"/>
          <p:cNvSpPr/>
          <p:nvPr/>
        </p:nvSpPr>
        <p:spPr>
          <a:xfrm>
            <a:off x="432720" y="1148040"/>
            <a:ext cx="10345680" cy="48636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Linear (Industrial) Economy – Definition</a:t>
            </a:r>
            <a:endParaRPr b="0" lang="en-GB"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TotalTime>
  <Application>LibreOffice/7.4.7.2$Linux_X86_64 LibreOffice_project/40$Build-2</Application>
  <AppVersion>15.0000</AppVersion>
  <Words>2530</Words>
  <Paragraphs>239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2025-11-05T10:01:30Z</dcterms:modified>
  <cp:revision>3929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52</vt:i4>
  </property>
</Properties>
</file>